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3" r:id="rId1"/>
  </p:sldMasterIdLst>
  <p:notesMasterIdLst>
    <p:notesMasterId r:id="rId66"/>
  </p:notesMasterIdLst>
  <p:sldIdLst>
    <p:sldId id="564" r:id="rId2"/>
    <p:sldId id="256" r:id="rId3"/>
    <p:sldId id="579" r:id="rId4"/>
    <p:sldId id="580" r:id="rId5"/>
    <p:sldId id="581" r:id="rId6"/>
    <p:sldId id="582" r:id="rId7"/>
    <p:sldId id="583" r:id="rId8"/>
    <p:sldId id="584" r:id="rId9"/>
    <p:sldId id="586" r:id="rId10"/>
    <p:sldId id="585" r:id="rId11"/>
    <p:sldId id="587" r:id="rId12"/>
    <p:sldId id="588" r:id="rId13"/>
    <p:sldId id="589" r:id="rId14"/>
    <p:sldId id="297" r:id="rId15"/>
    <p:sldId id="590" r:id="rId16"/>
    <p:sldId id="592" r:id="rId17"/>
    <p:sldId id="593" r:id="rId18"/>
    <p:sldId id="594" r:id="rId19"/>
    <p:sldId id="591" r:id="rId20"/>
    <p:sldId id="596" r:id="rId21"/>
    <p:sldId id="597" r:id="rId22"/>
    <p:sldId id="598" r:id="rId23"/>
    <p:sldId id="599" r:id="rId24"/>
    <p:sldId id="600" r:id="rId25"/>
    <p:sldId id="601" r:id="rId26"/>
    <p:sldId id="595" r:id="rId27"/>
    <p:sldId id="603" r:id="rId28"/>
    <p:sldId id="602" r:id="rId29"/>
    <p:sldId id="605" r:id="rId30"/>
    <p:sldId id="606" r:id="rId31"/>
    <p:sldId id="607" r:id="rId32"/>
    <p:sldId id="608" r:id="rId33"/>
    <p:sldId id="609" r:id="rId34"/>
    <p:sldId id="610" r:id="rId35"/>
    <p:sldId id="604" r:id="rId36"/>
    <p:sldId id="611" r:id="rId37"/>
    <p:sldId id="613" r:id="rId38"/>
    <p:sldId id="612" r:id="rId39"/>
    <p:sldId id="615" r:id="rId40"/>
    <p:sldId id="616" r:id="rId41"/>
    <p:sldId id="617" r:id="rId42"/>
    <p:sldId id="618" r:id="rId43"/>
    <p:sldId id="619" r:id="rId44"/>
    <p:sldId id="620" r:id="rId45"/>
    <p:sldId id="621" r:id="rId46"/>
    <p:sldId id="622" r:id="rId47"/>
    <p:sldId id="623" r:id="rId48"/>
    <p:sldId id="624" r:id="rId49"/>
    <p:sldId id="625" r:id="rId50"/>
    <p:sldId id="626" r:id="rId51"/>
    <p:sldId id="627" r:id="rId52"/>
    <p:sldId id="628" r:id="rId53"/>
    <p:sldId id="630" r:id="rId54"/>
    <p:sldId id="631" r:id="rId55"/>
    <p:sldId id="629" r:id="rId56"/>
    <p:sldId id="614" r:id="rId57"/>
    <p:sldId id="632" r:id="rId58"/>
    <p:sldId id="633" r:id="rId59"/>
    <p:sldId id="634" r:id="rId60"/>
    <p:sldId id="636" r:id="rId61"/>
    <p:sldId id="635" r:id="rId62"/>
    <p:sldId id="638" r:id="rId63"/>
    <p:sldId id="639" r:id="rId64"/>
    <p:sldId id="637"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2DF"/>
    <a:srgbClr val="00C491"/>
    <a:srgbClr val="00CC99"/>
    <a:srgbClr val="CCFFCC"/>
    <a:srgbClr val="CCFF99"/>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2" d="100"/>
          <a:sy n="82" d="100"/>
        </p:scale>
        <p:origin x="682"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新細明體" pitchFamily="18" charset="-120"/>
              </a:defRPr>
            </a:lvl1pPr>
          </a:lstStyle>
          <a:p>
            <a:pPr>
              <a:defRPr/>
            </a:pPr>
            <a:fld id="{4B7FEE4D-ADA4-4385-BB0A-E33FE6F957C4}" type="datetimeFigureOut">
              <a:rPr lang="zh-TW" altLang="en-US"/>
              <a:pPr>
                <a:defRPr/>
              </a:pPr>
              <a:t>2020/6/15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新細明體" pitchFamily="18" charset="-120"/>
              </a:defRPr>
            </a:lvl1pPr>
          </a:lstStyle>
          <a:p>
            <a:pPr>
              <a:defRPr/>
            </a:pPr>
            <a:fld id="{E6BADA5C-B84D-4695-A2FC-01D7A41D8E50}" type="slidenum">
              <a:rPr lang="zh-TW" altLang="en-US"/>
              <a:pPr>
                <a:defRPr/>
              </a:pPr>
              <a:t>‹#›</a:t>
            </a:fld>
            <a:endParaRPr lang="zh-TW" altLang="en-US"/>
          </a:p>
        </p:txBody>
      </p:sp>
    </p:spTree>
    <p:extLst>
      <p:ext uri="{BB962C8B-B14F-4D97-AF65-F5344CB8AC3E}">
        <p14:creationId xmlns:p14="http://schemas.microsoft.com/office/powerpoint/2010/main" val="41632857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9144000" cy="1470025"/>
          </a:xfrm>
          <a:solidFill>
            <a:srgbClr val="FFFFFF">
              <a:alpha val="80000"/>
            </a:srgbClr>
          </a:solidFill>
        </p:spPr>
        <p:txBody>
          <a:bodyPr/>
          <a:lstStyle>
            <a:lvl1pPr algn="ctr">
              <a:defRPr b="1">
                <a:solidFill>
                  <a:schemeClr val="tx1"/>
                </a:solidFill>
              </a:defRPr>
            </a:lvl1pPr>
          </a:lstStyle>
          <a:p>
            <a:r>
              <a:rPr lang="zh-TW" altLang="en-US"/>
              <a:t>按一下以編輯母片標題樣式</a:t>
            </a:r>
            <a:endParaRPr lang="en-GB" dirty="0"/>
          </a:p>
        </p:txBody>
      </p:sp>
      <p:sp>
        <p:nvSpPr>
          <p:cNvPr id="3" name="Subtitle 2"/>
          <p:cNvSpPr>
            <a:spLocks noGrp="1"/>
          </p:cNvSpPr>
          <p:nvPr>
            <p:ph type="subTitle" idx="1"/>
          </p:nvPr>
        </p:nvSpPr>
        <p:spPr>
          <a:xfrm>
            <a:off x="1371600" y="3687167"/>
            <a:ext cx="6400800" cy="1974081"/>
          </a:xfrm>
          <a:noFill/>
        </p:spPr>
        <p:txBody>
          <a:bodyPr>
            <a:normAutofit/>
          </a:bodyPr>
          <a:lstStyle>
            <a:lvl1pPr marL="0" indent="0" algn="ctr">
              <a:buNone/>
              <a:defRPr sz="4000" b="1" cap="none" spc="0" baseline="0">
                <a:ln w="10160">
                  <a:solidFill>
                    <a:srgbClr val="C00000"/>
                  </a:solidFill>
                  <a:prstDash val="solid"/>
                </a:ln>
                <a:solidFill>
                  <a:srgbClr val="FFFFFF"/>
                </a:solidFill>
                <a:effectLst>
                  <a:outerShdw blurRad="50800" dist="38100" dir="18900000" algn="bl" rotWithShape="0">
                    <a:prstClr val="black">
                      <a:alpha val="40000"/>
                    </a:prstClr>
                  </a:outerShdw>
                </a:effectLst>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GB" dirty="0"/>
          </a:p>
        </p:txBody>
      </p:sp>
      <p:sp>
        <p:nvSpPr>
          <p:cNvPr id="4" name="Date Placeholder 3"/>
          <p:cNvSpPr>
            <a:spLocks noGrp="1"/>
          </p:cNvSpPr>
          <p:nvPr>
            <p:ph type="dt" sz="half" idx="10"/>
          </p:nvPr>
        </p:nvSpPr>
        <p:spPr/>
        <p:txBody>
          <a:bodyPr/>
          <a:lstStyle/>
          <a:p>
            <a:fld id="{7FC8983F-EF3C-4A7B-878D-C5D44FF2DC29}" type="datetime1">
              <a:rPr lang="en-GB" altLang="zh-TW" smtClean="0"/>
              <a:t>15/06/2020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pic>
        <p:nvPicPr>
          <p:cNvPr id="14" name="圖片 13">
            <a:extLst>
              <a:ext uri="{FF2B5EF4-FFF2-40B4-BE49-F238E27FC236}">
                <a16:creationId xmlns:a16="http://schemas.microsoft.com/office/drawing/2014/main" id="{D030F321-9F8E-4C28-AEDC-DF0E2C52044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3441" y="6397413"/>
            <a:ext cx="1197192" cy="412825"/>
          </a:xfrm>
          <a:prstGeom prst="rect">
            <a:avLst/>
          </a:prstGeom>
        </p:spPr>
      </p:pic>
      <p:sp>
        <p:nvSpPr>
          <p:cNvPr id="15" name="矩形 14">
            <a:extLst>
              <a:ext uri="{FF2B5EF4-FFF2-40B4-BE49-F238E27FC236}">
                <a16:creationId xmlns:a16="http://schemas.microsoft.com/office/drawing/2014/main" id="{2870A37F-FD5A-4C96-A667-E34D75473DDF}"/>
              </a:ext>
            </a:extLst>
          </p:cNvPr>
          <p:cNvSpPr/>
          <p:nvPr/>
        </p:nvSpPr>
        <p:spPr>
          <a:xfrm>
            <a:off x="1693177" y="6390593"/>
            <a:ext cx="6174432" cy="369332"/>
          </a:xfrm>
          <a:prstGeom prst="rect">
            <a:avLst/>
          </a:prstGeom>
        </p:spPr>
        <p:txBody>
          <a:bodyPr wrap="square">
            <a:spAutoFit/>
          </a:bodyPr>
          <a:lstStyle/>
          <a:p>
            <a:r>
              <a:rPr lang="zh-TW" altLang="en-US" b="1" cap="none" spc="0" dirty="0">
                <a:ln w="10160">
                  <a:no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本內容僅供授課使用，禁止提供網路下載、重製或翻印。</a:t>
            </a:r>
          </a:p>
        </p:txBody>
      </p:sp>
    </p:spTree>
    <p:extLst>
      <p:ext uri="{BB962C8B-B14F-4D97-AF65-F5344CB8AC3E}">
        <p14:creationId xmlns:p14="http://schemas.microsoft.com/office/powerpoint/2010/main" val="428031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4EDFB38-BE87-4D86-898B-75FC404E6D41}" type="datetime1">
              <a:rPr lang="en-GB" altLang="zh-TW" smtClean="0"/>
              <a:t>15/06/2020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016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B79A8702-FD6C-4FFD-9180-EEFEB9B006E1}" type="datetime1">
              <a:rPr lang="en-GB" altLang="zh-TW" smtClean="0"/>
              <a:t>15/06/2020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301113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20DEB8D4-0F6E-459C-BCF8-B07045BAC44A}" type="datetime1">
              <a:rPr lang="en-GB" altLang="zh-TW" smtClean="0"/>
              <a:t>15/06/2020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11319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zh-TW" altLang="en-US"/>
              <a:t>按一下以編輯母片標題樣式</a:t>
            </a:r>
            <a:endParaRPr lang="en-GB"/>
          </a:p>
        </p:txBody>
      </p:sp>
      <p:sp>
        <p:nvSpPr>
          <p:cNvPr id="3" name="Content Placeholder 2"/>
          <p:cNvSpPr>
            <a:spLocks noGrp="1"/>
          </p:cNvSpPr>
          <p:nvPr>
            <p:ph idx="1"/>
          </p:nvPr>
        </p:nvSpPr>
        <p:spPr>
          <a:noFill/>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280DBE8F-2874-4935-882C-2E8A1FF10811}" type="datetime1">
              <a:rPr lang="en-GB" altLang="zh-TW" smtClean="0"/>
              <a:t>15/06/2020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0712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例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6"/>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EA67D37-6A08-432B-B8C6-A7D8DBE344D9}" type="datetime1">
              <a:rPr lang="en-GB" altLang="zh-TW" smtClean="0"/>
              <a:t>15/06/2020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pPr/>
              <a:t>‹#›</a:t>
            </a:fld>
            <a:endParaRPr lang="en-GB"/>
          </a:p>
        </p:txBody>
      </p:sp>
    </p:spTree>
    <p:extLst>
      <p:ext uri="{BB962C8B-B14F-4D97-AF65-F5344CB8AC3E}">
        <p14:creationId xmlns:p14="http://schemas.microsoft.com/office/powerpoint/2010/main" val="126237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練習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3"/>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D29D4EC-B859-4674-A051-CF5CA788D956}" type="datetime1">
              <a:rPr lang="en-GB" altLang="zh-TW" smtClean="0"/>
              <a:t>15/06/2020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pPr/>
              <a:t>‹#›</a:t>
            </a:fld>
            <a:endParaRPr lang="en-GB"/>
          </a:p>
        </p:txBody>
      </p:sp>
    </p:spTree>
    <p:extLst>
      <p:ext uri="{BB962C8B-B14F-4D97-AF65-F5344CB8AC3E}">
        <p14:creationId xmlns:p14="http://schemas.microsoft.com/office/powerpoint/2010/main" val="4181424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Content Placeholder 2"/>
          <p:cNvSpPr>
            <a:spLocks noGrp="1"/>
          </p:cNvSpPr>
          <p:nvPr>
            <p:ph sz="half" idx="1"/>
          </p:nvPr>
        </p:nvSpPr>
        <p:spPr>
          <a:xfrm>
            <a:off x="457200" y="1340768"/>
            <a:ext cx="4038600" cy="5040560"/>
          </a:xfrm>
          <a:no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GB" dirty="0"/>
          </a:p>
        </p:txBody>
      </p:sp>
      <p:sp>
        <p:nvSpPr>
          <p:cNvPr id="4" name="Content Placeholder 3"/>
          <p:cNvSpPr>
            <a:spLocks noGrp="1"/>
          </p:cNvSpPr>
          <p:nvPr>
            <p:ph sz="half" idx="2"/>
          </p:nvPr>
        </p:nvSpPr>
        <p:spPr>
          <a:xfrm>
            <a:off x="4648200" y="1340768"/>
            <a:ext cx="4038600" cy="5040560"/>
          </a:xfrm>
          <a:no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Date Placeholder 4"/>
          <p:cNvSpPr>
            <a:spLocks noGrp="1"/>
          </p:cNvSpPr>
          <p:nvPr>
            <p:ph type="dt" sz="half" idx="10"/>
          </p:nvPr>
        </p:nvSpPr>
        <p:spPr/>
        <p:txBody>
          <a:bodyPr/>
          <a:lstStyle/>
          <a:p>
            <a:fld id="{B1A353E0-A36C-4C87-A47B-6037177384B6}" type="datetime1">
              <a:rPr lang="en-GB" altLang="zh-TW" smtClean="0"/>
              <a:t>15/06/2020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82884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Date Placeholder 6"/>
          <p:cNvSpPr>
            <a:spLocks noGrp="1"/>
          </p:cNvSpPr>
          <p:nvPr>
            <p:ph type="dt" sz="half" idx="10"/>
          </p:nvPr>
        </p:nvSpPr>
        <p:spPr/>
        <p:txBody>
          <a:bodyPr/>
          <a:lstStyle/>
          <a:p>
            <a:fld id="{69BB3750-BC76-459C-9CCF-4B896B7A690F}" type="datetime1">
              <a:rPr lang="en-GB" altLang="zh-TW" smtClean="0"/>
              <a:t>15/06/2020</a:t>
            </a:fld>
            <a:endParaRPr lang="en-GB"/>
          </a:p>
        </p:txBody>
      </p:sp>
      <p:sp>
        <p:nvSpPr>
          <p:cNvPr id="8" name="Footer Placeholder 7"/>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9" name="Slide Number Placeholder 8"/>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45018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Date Placeholder 2"/>
          <p:cNvSpPr>
            <a:spLocks noGrp="1"/>
          </p:cNvSpPr>
          <p:nvPr>
            <p:ph type="dt" sz="half" idx="10"/>
          </p:nvPr>
        </p:nvSpPr>
        <p:spPr/>
        <p:txBody>
          <a:bodyPr/>
          <a:lstStyle/>
          <a:p>
            <a:fld id="{F29FCCA3-4B60-4107-915F-6F1C736A6CC0}" type="datetime1">
              <a:rPr lang="en-GB" altLang="zh-TW" smtClean="0"/>
              <a:t>15/06/2020</a:t>
            </a:fld>
            <a:endParaRPr lang="en-GB"/>
          </a:p>
        </p:txBody>
      </p:sp>
      <p:sp>
        <p:nvSpPr>
          <p:cNvPr id="4" name="Footer Placeholder 3"/>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Slide Number Placeholder 4"/>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56110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D26B6-267F-4EDC-8AB4-4FCC281D9BE6}" type="datetime1">
              <a:rPr lang="en-GB" altLang="zh-TW" smtClean="0"/>
              <a:t>15/06/2020</a:t>
            </a:fld>
            <a:endParaRPr lang="en-GB"/>
          </a:p>
        </p:txBody>
      </p:sp>
      <p:sp>
        <p:nvSpPr>
          <p:cNvPr id="3" name="Footer Placeholder 2"/>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4" name="Slide Number Placeholder 3"/>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985642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BFCD1FC-C129-47E1-A878-0F64AB825131}" type="datetime1">
              <a:rPr lang="en-GB" altLang="zh-TW" smtClean="0"/>
              <a:t>15/06/2020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68363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E4EA4B9-35B9-40E5-95AA-90241BA1F8D5}"/>
              </a:ext>
            </a:extLst>
          </p:cNvPr>
          <p:cNvSpPr/>
          <p:nvPr/>
        </p:nvSpPr>
        <p:spPr>
          <a:xfrm>
            <a:off x="0" y="0"/>
            <a:ext cx="8028384" cy="126876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a:p>
        </p:txBody>
      </p:sp>
      <p:sp>
        <p:nvSpPr>
          <p:cNvPr id="3" name="Text Placeholder 2"/>
          <p:cNvSpPr>
            <a:spLocks noGrp="1"/>
          </p:cNvSpPr>
          <p:nvPr>
            <p:ph type="body" idx="1"/>
          </p:nvPr>
        </p:nvSpPr>
        <p:spPr>
          <a:xfrm>
            <a:off x="457200" y="1340768"/>
            <a:ext cx="8229600" cy="5015582"/>
          </a:xfrm>
          <a:prstGeom prst="rect">
            <a:avLst/>
          </a:prstGeom>
          <a:solidFill>
            <a:schemeClr val="bg1"/>
          </a:solidFill>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Date Placeholder 3"/>
          <p:cNvSpPr>
            <a:spLocks noGrp="1"/>
          </p:cNvSpPr>
          <p:nvPr>
            <p:ph type="dt" sz="half" idx="2"/>
          </p:nvPr>
        </p:nvSpPr>
        <p:spPr>
          <a:xfrm>
            <a:off x="1666874" y="6381328"/>
            <a:ext cx="1392957" cy="365125"/>
          </a:xfrm>
          <a:prstGeom prst="rect">
            <a:avLst/>
          </a:prstGeom>
        </p:spPr>
        <p:txBody>
          <a:bodyPr vert="horz" lIns="91440" tIns="45720" rIns="91440" bIns="45720" rtlCol="0" anchor="ctr"/>
          <a:lstStyle>
            <a:lvl1pPr algn="l">
              <a:defRPr sz="1200" b="1">
                <a:solidFill>
                  <a:schemeClr val="tx1"/>
                </a:solidFill>
              </a:defRPr>
            </a:lvl1pPr>
          </a:lstStyle>
          <a:p>
            <a:fld id="{8B173386-7718-4F04-8EE6-768F8D266920}" type="datetime1">
              <a:rPr lang="en-GB" altLang="zh-TW" smtClean="0"/>
              <a:t>15/06/2020</a:t>
            </a:fld>
            <a:endParaRPr lang="en-GB"/>
          </a:p>
        </p:txBody>
      </p:sp>
      <p:sp>
        <p:nvSpPr>
          <p:cNvPr id="5" name="Footer Placeholder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b="1">
                <a:solidFill>
                  <a:schemeClr val="tx1"/>
                </a:solidFill>
              </a:defRPr>
            </a:lvl1pPr>
          </a:lstStyle>
          <a:p>
            <a:r>
              <a:rPr lang="zh-TW" altLang="en-US"/>
              <a:t>第</a:t>
            </a:r>
            <a:r>
              <a:rPr lang="en-US" altLang="zh-TW"/>
              <a:t>16</a:t>
            </a:r>
            <a:r>
              <a:rPr lang="zh-TW" altLang="en-US"/>
              <a:t>章 力學波</a:t>
            </a:r>
            <a:endParaRPr lang="en-GB"/>
          </a:p>
        </p:txBody>
      </p:sp>
      <p:sp>
        <p:nvSpPr>
          <p:cNvPr id="6" name="Slide Number Placeholder 5"/>
          <p:cNvSpPr>
            <a:spLocks noGrp="1"/>
          </p:cNvSpPr>
          <p:nvPr>
            <p:ph type="sldNum" sz="quarter" idx="4"/>
          </p:nvPr>
        </p:nvSpPr>
        <p:spPr>
          <a:xfrm>
            <a:off x="6553200" y="6381328"/>
            <a:ext cx="2133600" cy="365125"/>
          </a:xfrm>
          <a:prstGeom prst="rect">
            <a:avLst/>
          </a:prstGeom>
        </p:spPr>
        <p:txBody>
          <a:bodyPr vert="horz" lIns="91440" tIns="45720" rIns="91440" bIns="45720" rtlCol="0" anchor="ctr"/>
          <a:lstStyle>
            <a:lvl1pPr algn="r">
              <a:defRPr sz="1200" b="1">
                <a:solidFill>
                  <a:schemeClr val="tx1"/>
                </a:solidFill>
              </a:defRPr>
            </a:lvl1pPr>
          </a:lstStyle>
          <a:p>
            <a:fld id="{FFF700D2-071F-440E-A3FF-180D34BA4EC8}" type="slidenum">
              <a:rPr lang="en-GB" smtClean="0"/>
              <a:pPr/>
              <a:t>‹#›</a:t>
            </a:fld>
            <a:endParaRPr lang="en-GB"/>
          </a:p>
        </p:txBody>
      </p:sp>
      <p:pic>
        <p:nvPicPr>
          <p:cNvPr id="8" name="圖片 7">
            <a:extLst>
              <a:ext uri="{FF2B5EF4-FFF2-40B4-BE49-F238E27FC236}">
                <a16:creationId xmlns:a16="http://schemas.microsoft.com/office/drawing/2014/main" id="{ED0F328F-BF98-4ECF-A569-D2B5D757F7D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pic>
        <p:nvPicPr>
          <p:cNvPr id="11" name="圖片 10" descr="一張含有 室外, 建築物, 大, 水 的圖片&#10;&#10;自動產生的描述">
            <a:extLst>
              <a:ext uri="{FF2B5EF4-FFF2-40B4-BE49-F238E27FC236}">
                <a16:creationId xmlns:a16="http://schemas.microsoft.com/office/drawing/2014/main" id="{10B2163E-9017-46C6-B86D-E18E6765BB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8514" r="21283"/>
          <a:stretch/>
        </p:blipFill>
        <p:spPr>
          <a:xfrm>
            <a:off x="7956376" y="-7385"/>
            <a:ext cx="1187624" cy="1268760"/>
          </a:xfrm>
          <a:prstGeom prst="rect">
            <a:avLst/>
          </a:prstGeom>
        </p:spPr>
      </p:pic>
      <p:sp>
        <p:nvSpPr>
          <p:cNvPr id="2" name="Title Placeholder 1"/>
          <p:cNvSpPr>
            <a:spLocks noGrp="1"/>
          </p:cNvSpPr>
          <p:nvPr>
            <p:ph type="title"/>
          </p:nvPr>
        </p:nvSpPr>
        <p:spPr>
          <a:xfrm>
            <a:off x="457200" y="130622"/>
            <a:ext cx="8229600" cy="994122"/>
          </a:xfrm>
          <a:prstGeom prst="rect">
            <a:avLst/>
          </a:prstGeom>
          <a:noFill/>
          <a:ln>
            <a:noFill/>
          </a:ln>
        </p:spPr>
        <p:txBody>
          <a:bodyPr vert="horz" lIns="91440" tIns="45720" rIns="91440" bIns="45720" rtlCol="0" anchor="ctr">
            <a:normAutofit/>
          </a:bodyPr>
          <a:lstStyle/>
          <a:p>
            <a:r>
              <a:rPr lang="zh-TW" altLang="en-US"/>
              <a:t>按一下以編輯母片標題樣式</a:t>
            </a:r>
            <a:endParaRPr lang="en-GB" dirty="0"/>
          </a:p>
        </p:txBody>
      </p:sp>
      <p:pic>
        <p:nvPicPr>
          <p:cNvPr id="10" name="圖片 9">
            <a:extLst>
              <a:ext uri="{FF2B5EF4-FFF2-40B4-BE49-F238E27FC236}">
                <a16:creationId xmlns:a16="http://schemas.microsoft.com/office/drawing/2014/main" id="{D684BB70-16CD-45AC-9907-50B20BC42A9A}"/>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spTree>
    <p:extLst>
      <p:ext uri="{BB962C8B-B14F-4D97-AF65-F5344CB8AC3E}">
        <p14:creationId xmlns:p14="http://schemas.microsoft.com/office/powerpoint/2010/main" val="9985375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dt="0"/>
  <p:txStyles>
    <p:title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mj-cs"/>
        </a:defRPr>
      </a:lvl1pPr>
    </p:titleStyle>
    <p:bodyStyle>
      <a:lvl1pPr marL="342900" indent="-342900" algn="l" defTabSz="914400" rtl="0" eaLnBrk="1" latinLnBrk="0" hangingPunct="1">
        <a:lnSpc>
          <a:spcPts val="3500"/>
        </a:lnSpc>
        <a:spcBef>
          <a:spcPts val="600"/>
        </a:spcBef>
        <a:spcAft>
          <a:spcPts val="600"/>
        </a:spcAft>
        <a:buFont typeface="Wingdings" panose="05000000000000000000" pitchFamily="2" charset="2"/>
        <a:buChar char="Ø"/>
        <a:defRPr sz="2800" kern="1200" baseline="0">
          <a:solidFill>
            <a:schemeClr val="tx1"/>
          </a:solidFill>
          <a:latin typeface="Times New Roman" panose="02020603050405020304" pitchFamily="18" charset="0"/>
          <a:ea typeface="標楷體" panose="03000509000000000000" pitchFamily="65" charset="-120"/>
          <a:cs typeface="+mn-cs"/>
        </a:defRPr>
      </a:lvl1pPr>
      <a:lvl2pPr marL="742950" indent="-285750" algn="l" defTabSz="914400" rtl="0" eaLnBrk="1" latinLnBrk="0" hangingPunct="1">
        <a:lnSpc>
          <a:spcPts val="3500"/>
        </a:lnSpc>
        <a:spcBef>
          <a:spcPts val="600"/>
        </a:spcBef>
        <a:spcAft>
          <a:spcPts val="600"/>
        </a:spcAft>
        <a:buFont typeface="Times New Roman" panose="02020603050405020304" pitchFamily="18" charset="0"/>
        <a:buChar char="‣"/>
        <a:defRPr sz="28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ts val="3500"/>
        </a:lnSpc>
        <a:spcBef>
          <a:spcPts val="600"/>
        </a:spcBef>
        <a:spcAft>
          <a:spcPts val="600"/>
        </a:spcAft>
        <a:buFont typeface="Arial" pitchFamily="34" charset="0"/>
        <a:buChar char="•"/>
        <a:defRPr sz="24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20363;&#38988;16.1.pdf"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20363;&#38988;16.2.pdf"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20363;&#38988;16.3.pdf"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3.wmf"/><Relationship Id="rId5" Type="http://schemas.openxmlformats.org/officeDocument/2006/relationships/oleObject" Target="../embeddings/oleObject1.bin"/><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3.wmf"/><Relationship Id="rId5" Type="http://schemas.openxmlformats.org/officeDocument/2006/relationships/oleObject" Target="../embeddings/oleObject2.bin"/><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20363;&#38988;16.4.pdf"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8E167-C255-48B7-BDC0-5A0D473CE32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9B30F0-252E-4F9E-AAF6-98D20D05F313}"/>
              </a:ext>
            </a:extLst>
          </p:cNvPr>
          <p:cNvSpPr>
            <a:spLocks noGrp="1"/>
          </p:cNvSpPr>
          <p:nvPr>
            <p:ph idx="1"/>
          </p:nvPr>
        </p:nvSpPr>
        <p:spPr>
          <a:xfrm>
            <a:off x="457200" y="2504362"/>
            <a:ext cx="8229600" cy="3851987"/>
          </a:xfrm>
        </p:spPr>
        <p:txBody>
          <a:bodyPr/>
          <a:lstStyle/>
          <a:p>
            <a:pPr marL="0" lvl="0" indent="0">
              <a:lnSpc>
                <a:spcPct val="100000"/>
              </a:lnSpc>
              <a:spcBef>
                <a:spcPts val="0"/>
              </a:spcBef>
              <a:buNone/>
              <a:defRPr/>
            </a:pPr>
            <a:r>
              <a:rPr lang="zh-TW" altLang="en-US" dirty="0">
                <a:solidFill>
                  <a:prstClr val="black"/>
                </a:solidFill>
              </a:rPr>
              <a:t>本教學投影片係屬教科書著作之延伸，亦受著作權法之保護。</a:t>
            </a:r>
            <a:endParaRPr lang="en-US" altLang="zh-TW" dirty="0">
              <a:solidFill>
                <a:prstClr val="black"/>
              </a:solidFill>
            </a:endParaRPr>
          </a:p>
          <a:p>
            <a:pPr marL="0" lvl="0" indent="0">
              <a:lnSpc>
                <a:spcPct val="100000"/>
              </a:lnSpc>
              <a:spcBef>
                <a:spcPts val="0"/>
              </a:spcBef>
              <a:buNone/>
              <a:defRPr/>
            </a:pPr>
            <a:endParaRPr lang="en-US" altLang="zh-TW" dirty="0">
              <a:solidFill>
                <a:prstClr val="black"/>
              </a:solidFill>
            </a:endParaRPr>
          </a:p>
          <a:p>
            <a:pPr marL="0" lvl="0" indent="0">
              <a:lnSpc>
                <a:spcPct val="100000"/>
              </a:lnSpc>
              <a:spcBef>
                <a:spcPts val="0"/>
              </a:spcBef>
              <a:buNone/>
              <a:defRPr/>
            </a:pPr>
            <a:r>
              <a:rPr lang="zh-TW" altLang="en-US" dirty="0">
                <a:solidFill>
                  <a:prstClr val="black"/>
                </a:solidFill>
              </a:rPr>
              <a:t>請依出版社授權使用規範利用本教學資源，非經授權許可不得以影印、拷貝、列印等方法進行重製，亦不得改作、公開展示著作內容，亦請勿對第三人公開傳輸、散布。</a:t>
            </a:r>
            <a:endParaRPr lang="zh-TW" altLang="en-US" dirty="0"/>
          </a:p>
        </p:txBody>
      </p:sp>
      <p:sp>
        <p:nvSpPr>
          <p:cNvPr id="4" name="頁尾版面配置區 3">
            <a:extLst>
              <a:ext uri="{FF2B5EF4-FFF2-40B4-BE49-F238E27FC236}">
                <a16:creationId xmlns:a16="http://schemas.microsoft.com/office/drawing/2014/main" id="{7B16492C-436E-48B0-912A-FE20936E622D}"/>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1E28DF93-71AB-4893-9391-F5727E8033CD}"/>
              </a:ext>
            </a:extLst>
          </p:cNvPr>
          <p:cNvSpPr>
            <a:spLocks noGrp="1"/>
          </p:cNvSpPr>
          <p:nvPr>
            <p:ph type="sldNum" sz="quarter" idx="12"/>
          </p:nvPr>
        </p:nvSpPr>
        <p:spPr/>
        <p:txBody>
          <a:bodyPr/>
          <a:lstStyle/>
          <a:p>
            <a:fld id="{FFF700D2-071F-440E-A3FF-180D34BA4EC8}" type="slidenum">
              <a:rPr lang="en-GB" smtClean="0"/>
              <a:t>1</a:t>
            </a:fld>
            <a:endParaRPr lang="en-GB"/>
          </a:p>
        </p:txBody>
      </p:sp>
      <p:pic>
        <p:nvPicPr>
          <p:cNvPr id="6" name="圖片 4">
            <a:extLst>
              <a:ext uri="{FF2B5EF4-FFF2-40B4-BE49-F238E27FC236}">
                <a16:creationId xmlns:a16="http://schemas.microsoft.com/office/drawing/2014/main" id="{F7F299D7-567D-4752-B1DC-293FF2FD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5790"/>
            <a:ext cx="3711633" cy="997527"/>
          </a:xfrm>
          <a:prstGeom prst="rect">
            <a:avLst/>
          </a:prstGeom>
          <a:solidFill>
            <a:schemeClr val="bg1">
              <a:alpha val="90000"/>
            </a:schemeClr>
          </a:solidFill>
        </p:spPr>
      </p:pic>
    </p:spTree>
    <p:extLst>
      <p:ext uri="{BB962C8B-B14F-4D97-AF65-F5344CB8AC3E}">
        <p14:creationId xmlns:p14="http://schemas.microsoft.com/office/powerpoint/2010/main" val="11503273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91773E-92A8-4851-AC84-F7E0465B3A4F}"/>
              </a:ext>
            </a:extLst>
          </p:cNvPr>
          <p:cNvSpPr>
            <a:spLocks noGrp="1"/>
          </p:cNvSpPr>
          <p:nvPr>
            <p:ph type="title"/>
          </p:nvPr>
        </p:nvSpPr>
        <p:spPr/>
        <p:txBody>
          <a:bodyPr/>
          <a:lstStyle/>
          <a:p>
            <a:r>
              <a:rPr lang="en-US" altLang="zh-TW" dirty="0"/>
              <a:t>16.1 </a:t>
            </a:r>
            <a:r>
              <a:rPr lang="zh-TW" altLang="en-US" dirty="0"/>
              <a:t>波的特性</a:t>
            </a:r>
          </a:p>
        </p:txBody>
      </p:sp>
      <p:sp>
        <p:nvSpPr>
          <p:cNvPr id="3" name="內容版面配置區 2">
            <a:extLst>
              <a:ext uri="{FF2B5EF4-FFF2-40B4-BE49-F238E27FC236}">
                <a16:creationId xmlns:a16="http://schemas.microsoft.com/office/drawing/2014/main" id="{76FCD48B-992F-42A2-9790-5E6D4ADC3917}"/>
              </a:ext>
            </a:extLst>
          </p:cNvPr>
          <p:cNvSpPr>
            <a:spLocks noGrp="1"/>
          </p:cNvSpPr>
          <p:nvPr>
            <p:ph sz="half" idx="1"/>
          </p:nvPr>
        </p:nvSpPr>
        <p:spPr/>
        <p:txBody>
          <a:bodyPr/>
          <a:lstStyle/>
          <a:p>
            <a:pPr>
              <a:lnSpc>
                <a:spcPts val="4000"/>
              </a:lnSpc>
            </a:pPr>
            <a:r>
              <a:rPr lang="zh-TW" altLang="en-US" dirty="0">
                <a:cs typeface="Times New Roman" pitchFamily="18" charset="0"/>
              </a:rPr>
              <a:t>固體能傳遞此兩種波，例如圖 </a:t>
            </a:r>
            <a:r>
              <a:rPr lang="en-US" altLang="zh-TW" dirty="0">
                <a:cs typeface="Times New Roman" pitchFamily="18" charset="0"/>
              </a:rPr>
              <a:t>16.3 </a:t>
            </a:r>
            <a:r>
              <a:rPr lang="zh-TW" altLang="en-US" dirty="0">
                <a:cs typeface="Times New Roman" pitchFamily="18" charset="0"/>
              </a:rPr>
              <a:t>中的彈簧鏈即是如此。</a:t>
            </a:r>
            <a:endParaRPr lang="en-US" altLang="zh-TW" dirty="0">
              <a:cs typeface="Times New Roman" pitchFamily="18" charset="0"/>
            </a:endParaRPr>
          </a:p>
          <a:p>
            <a:pPr>
              <a:lnSpc>
                <a:spcPts val="4000"/>
              </a:lnSpc>
            </a:pPr>
            <a:r>
              <a:rPr lang="zh-TW" altLang="en-US" dirty="0">
                <a:cs typeface="Times New Roman" pitchFamily="18" charset="0"/>
              </a:rPr>
              <a:t>在氣體或理想流體</a:t>
            </a:r>
            <a:r>
              <a:rPr lang="en-US" altLang="zh-TW" dirty="0">
                <a:cs typeface="Times New Roman" pitchFamily="18" charset="0"/>
              </a:rPr>
              <a:t>(</a:t>
            </a:r>
            <a:r>
              <a:rPr lang="zh-TW" altLang="en-US" dirty="0">
                <a:cs typeface="Times New Roman" pitchFamily="18" charset="0"/>
              </a:rPr>
              <a:t>無黏滯性的</a:t>
            </a:r>
            <a:r>
              <a:rPr lang="en-US" altLang="zh-TW" dirty="0">
                <a:cs typeface="Times New Roman" pitchFamily="18" charset="0"/>
              </a:rPr>
              <a:t>)</a:t>
            </a:r>
            <a:r>
              <a:rPr lang="zh-TW" altLang="en-US" dirty="0">
                <a:cs typeface="Times New Roman" pitchFamily="18" charset="0"/>
              </a:rPr>
              <a:t>中只能傳遞縱波。然而，在流體的表面能有橫波存在，如在池塘中的漣波。</a:t>
            </a:r>
            <a:endParaRPr lang="zh-TW" altLang="en-US" dirty="0"/>
          </a:p>
        </p:txBody>
      </p:sp>
      <p:pic>
        <p:nvPicPr>
          <p:cNvPr id="7" name="內容版面配置區 6">
            <a:extLst>
              <a:ext uri="{FF2B5EF4-FFF2-40B4-BE49-F238E27FC236}">
                <a16:creationId xmlns:a16="http://schemas.microsoft.com/office/drawing/2014/main" id="{598B52BE-ACB9-4612-87AE-A0ADCF99A053}"/>
              </a:ext>
            </a:extLst>
          </p:cNvPr>
          <p:cNvPicPr>
            <a:picLocks noGrp="1" noChangeAspect="1"/>
          </p:cNvPicPr>
          <p:nvPr>
            <p:ph sz="half" idx="2"/>
          </p:nvPr>
        </p:nvPicPr>
        <p:blipFill>
          <a:blip r:embed="rId2"/>
          <a:stretch>
            <a:fillRect/>
          </a:stretch>
        </p:blipFill>
        <p:spPr>
          <a:xfrm>
            <a:off x="4427984" y="1772816"/>
            <a:ext cx="4469130" cy="3446145"/>
          </a:xfrm>
          <a:prstGeom prst="rect">
            <a:avLst/>
          </a:prstGeom>
        </p:spPr>
      </p:pic>
      <p:sp>
        <p:nvSpPr>
          <p:cNvPr id="5" name="頁尾版面配置區 4">
            <a:extLst>
              <a:ext uri="{FF2B5EF4-FFF2-40B4-BE49-F238E27FC236}">
                <a16:creationId xmlns:a16="http://schemas.microsoft.com/office/drawing/2014/main" id="{3DBCBEA1-97B4-4901-907A-B197A3AE1AA7}"/>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B4A173C8-792F-4B14-AE59-56A82647F0D5}"/>
              </a:ext>
            </a:extLst>
          </p:cNvPr>
          <p:cNvSpPr>
            <a:spLocks noGrp="1"/>
          </p:cNvSpPr>
          <p:nvPr>
            <p:ph type="sldNum" sz="quarter" idx="12"/>
          </p:nvPr>
        </p:nvSpPr>
        <p:spPr/>
        <p:txBody>
          <a:bodyPr/>
          <a:lstStyle/>
          <a:p>
            <a:fld id="{FFF700D2-071F-440E-A3FF-180D34BA4EC8}" type="slidenum">
              <a:rPr lang="en-GB" smtClean="0"/>
              <a:t>10</a:t>
            </a:fld>
            <a:endParaRPr lang="en-GB"/>
          </a:p>
        </p:txBody>
      </p:sp>
    </p:spTree>
    <p:extLst>
      <p:ext uri="{BB962C8B-B14F-4D97-AF65-F5344CB8AC3E}">
        <p14:creationId xmlns:p14="http://schemas.microsoft.com/office/powerpoint/2010/main" val="165480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60417D90-8AF1-4250-8748-005091C6AE1A}"/>
              </a:ext>
            </a:extLst>
          </p:cNvPr>
          <p:cNvSpPr>
            <a:spLocks noGrp="1"/>
          </p:cNvSpPr>
          <p:nvPr>
            <p:ph type="title"/>
          </p:nvPr>
        </p:nvSpPr>
        <p:spPr/>
        <p:txBody>
          <a:bodyPr/>
          <a:lstStyle/>
          <a:p>
            <a:r>
              <a:rPr lang="en-US" altLang="zh-TW" dirty="0"/>
              <a:t>16.1 </a:t>
            </a:r>
            <a:r>
              <a:rPr lang="zh-TW" altLang="en-US" dirty="0"/>
              <a:t>波的特性</a:t>
            </a:r>
          </a:p>
        </p:txBody>
      </p:sp>
      <p:sp>
        <p:nvSpPr>
          <p:cNvPr id="3" name="內容版面配置區 2">
            <a:extLst>
              <a:ext uri="{FF2B5EF4-FFF2-40B4-BE49-F238E27FC236}">
                <a16:creationId xmlns:a16="http://schemas.microsoft.com/office/drawing/2014/main" id="{3F5E1578-6A72-45A5-B4B6-EED54189AB38}"/>
              </a:ext>
            </a:extLst>
          </p:cNvPr>
          <p:cNvSpPr>
            <a:spLocks noGrp="1"/>
          </p:cNvSpPr>
          <p:nvPr>
            <p:ph idx="1"/>
          </p:nvPr>
        </p:nvSpPr>
        <p:spPr/>
        <p:txBody>
          <a:bodyPr/>
          <a:lstStyle/>
          <a:p>
            <a:r>
              <a:rPr lang="zh-TW" altLang="en-US" dirty="0">
                <a:cs typeface="Times New Roman" pitchFamily="18" charset="0"/>
              </a:rPr>
              <a:t>在海洋的波浪中，水分子真正的運動路徑為圓形或橢圓形路徑</a:t>
            </a:r>
            <a:r>
              <a:rPr lang="en-US" altLang="zh-TW" dirty="0">
                <a:cs typeface="Times New Roman" pitchFamily="18" charset="0"/>
              </a:rPr>
              <a:t>(</a:t>
            </a:r>
            <a:r>
              <a:rPr lang="zh-TW" altLang="en-US" dirty="0">
                <a:cs typeface="Times New Roman" pitchFamily="18" charset="0"/>
              </a:rPr>
              <a:t>見圖</a:t>
            </a:r>
            <a:r>
              <a:rPr lang="en-US" altLang="zh-TW" dirty="0">
                <a:cs typeface="Times New Roman" pitchFamily="18" charset="0"/>
              </a:rPr>
              <a:t>16.4)</a:t>
            </a:r>
            <a:r>
              <a:rPr lang="zh-TW" altLang="en-US" dirty="0">
                <a:cs typeface="Times New Roman" pitchFamily="18" charset="0"/>
              </a:rPr>
              <a:t>，這包含了橫向和縱向的位移。</a:t>
            </a:r>
          </a:p>
          <a:p>
            <a:endParaRPr lang="zh-TW" altLang="en-US" dirty="0"/>
          </a:p>
        </p:txBody>
      </p:sp>
      <p:sp>
        <p:nvSpPr>
          <p:cNvPr id="5" name="頁尾版面配置區 4">
            <a:extLst>
              <a:ext uri="{FF2B5EF4-FFF2-40B4-BE49-F238E27FC236}">
                <a16:creationId xmlns:a16="http://schemas.microsoft.com/office/drawing/2014/main" id="{9632703D-1BE3-4772-A570-9A7349565A22}"/>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C3AEAB2F-CB32-41FE-A51C-81973E695094}"/>
              </a:ext>
            </a:extLst>
          </p:cNvPr>
          <p:cNvSpPr>
            <a:spLocks noGrp="1"/>
          </p:cNvSpPr>
          <p:nvPr>
            <p:ph type="sldNum" sz="quarter" idx="12"/>
          </p:nvPr>
        </p:nvSpPr>
        <p:spPr/>
        <p:txBody>
          <a:bodyPr/>
          <a:lstStyle/>
          <a:p>
            <a:fld id="{FFF700D2-071F-440E-A3FF-180D34BA4EC8}" type="slidenum">
              <a:rPr lang="en-GB" smtClean="0"/>
              <a:t>11</a:t>
            </a:fld>
            <a:endParaRPr lang="en-GB"/>
          </a:p>
        </p:txBody>
      </p:sp>
      <p:pic>
        <p:nvPicPr>
          <p:cNvPr id="11" name="內容版面配置區 6">
            <a:extLst>
              <a:ext uri="{FF2B5EF4-FFF2-40B4-BE49-F238E27FC236}">
                <a16:creationId xmlns:a16="http://schemas.microsoft.com/office/drawing/2014/main" id="{D5E3C18A-B80B-4E9F-9CE6-3179E7B51BE4}"/>
              </a:ext>
            </a:extLst>
          </p:cNvPr>
          <p:cNvPicPr>
            <a:picLocks noChangeAspect="1"/>
          </p:cNvPicPr>
          <p:nvPr/>
        </p:nvPicPr>
        <p:blipFill>
          <a:blip r:embed="rId2"/>
          <a:stretch>
            <a:fillRect/>
          </a:stretch>
        </p:blipFill>
        <p:spPr>
          <a:xfrm>
            <a:off x="2339752" y="2636912"/>
            <a:ext cx="4789170" cy="3491865"/>
          </a:xfrm>
          <a:prstGeom prst="rect">
            <a:avLst/>
          </a:prstGeom>
        </p:spPr>
      </p:pic>
    </p:spTree>
    <p:extLst>
      <p:ext uri="{BB962C8B-B14F-4D97-AF65-F5344CB8AC3E}">
        <p14:creationId xmlns:p14="http://schemas.microsoft.com/office/powerpoint/2010/main" val="328061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a:extLst>
              <a:ext uri="{FF2B5EF4-FFF2-40B4-BE49-F238E27FC236}">
                <a16:creationId xmlns:a16="http://schemas.microsoft.com/office/drawing/2014/main" id="{D5863A35-7797-40E1-99E6-3294B3210D34}"/>
              </a:ext>
            </a:extLst>
          </p:cNvPr>
          <p:cNvSpPr>
            <a:spLocks noGrp="1"/>
          </p:cNvSpPr>
          <p:nvPr>
            <p:ph type="title"/>
          </p:nvPr>
        </p:nvSpPr>
        <p:spPr/>
        <p:txBody>
          <a:bodyPr/>
          <a:lstStyle/>
          <a:p>
            <a:r>
              <a:rPr lang="en-US" altLang="zh-TW" dirty="0"/>
              <a:t>16.1 </a:t>
            </a:r>
            <a:r>
              <a:rPr lang="zh-TW" altLang="en-US" dirty="0"/>
              <a:t>波的特性</a:t>
            </a:r>
          </a:p>
        </p:txBody>
      </p:sp>
      <p:sp>
        <p:nvSpPr>
          <p:cNvPr id="7" name="內容版面配置區 6">
            <a:extLst>
              <a:ext uri="{FF2B5EF4-FFF2-40B4-BE49-F238E27FC236}">
                <a16:creationId xmlns:a16="http://schemas.microsoft.com/office/drawing/2014/main" id="{CA7EAAC2-A0A2-4EF6-984D-2BC91FDD9531}"/>
              </a:ext>
            </a:extLst>
          </p:cNvPr>
          <p:cNvSpPr>
            <a:spLocks noGrp="1"/>
          </p:cNvSpPr>
          <p:nvPr>
            <p:ph sz="half" idx="1"/>
          </p:nvPr>
        </p:nvSpPr>
        <p:spPr>
          <a:xfrm>
            <a:off x="457200" y="1340768"/>
            <a:ext cx="4762872" cy="5040560"/>
          </a:xfrm>
        </p:spPr>
        <p:txBody>
          <a:bodyPr>
            <a:normAutofit/>
          </a:bodyPr>
          <a:lstStyle/>
          <a:p>
            <a:pPr marL="0" indent="0">
              <a:buNone/>
            </a:pPr>
            <a:r>
              <a:rPr lang="zh-TW" altLang="en-US" sz="3200" b="1" dirty="0">
                <a:solidFill>
                  <a:schemeClr val="accent6"/>
                </a:solidFill>
              </a:rPr>
              <a:t>介質的移動</a:t>
            </a:r>
            <a:endParaRPr lang="en-US" altLang="zh-TW" sz="3200" b="1" dirty="0">
              <a:solidFill>
                <a:schemeClr val="accent6"/>
              </a:solidFill>
            </a:endParaRPr>
          </a:p>
          <a:p>
            <a:r>
              <a:rPr lang="zh-TW" altLang="en-US" dirty="0"/>
              <a:t>圖</a:t>
            </a:r>
            <a:r>
              <a:rPr lang="en-US" altLang="zh-TW" dirty="0" err="1"/>
              <a:t>16.5a</a:t>
            </a:r>
            <a:r>
              <a:rPr lang="zh-TW" altLang="en-US" dirty="0"/>
              <a:t> 是當一橫向脈波通過時，弦這一小段的行為。</a:t>
            </a:r>
            <a:endParaRPr lang="en-US" altLang="zh-TW" dirty="0"/>
          </a:p>
          <a:p>
            <a:r>
              <a:rPr lang="zh-TW" altLang="en-US" dirty="0"/>
              <a:t>當脈波前端到達時，前緣這段相對於弦的平衡位置垂直移動。</a:t>
            </a:r>
            <a:endParaRPr lang="en-US" altLang="zh-TW" dirty="0"/>
          </a:p>
          <a:p>
            <a:r>
              <a:rPr lang="zh-TW" altLang="en-US" dirty="0"/>
              <a:t>當脈波的波峰通過時其位移達到最大，而後在脈波移動過後它恢復到其平衡位置。</a:t>
            </a:r>
          </a:p>
        </p:txBody>
      </p:sp>
      <p:pic>
        <p:nvPicPr>
          <p:cNvPr id="14" name="內容版面配置區 13">
            <a:extLst>
              <a:ext uri="{FF2B5EF4-FFF2-40B4-BE49-F238E27FC236}">
                <a16:creationId xmlns:a16="http://schemas.microsoft.com/office/drawing/2014/main" id="{0E5ED378-6C48-45BC-B138-6B7C89FDCA40}"/>
              </a:ext>
            </a:extLst>
          </p:cNvPr>
          <p:cNvPicPr>
            <a:picLocks noGrp="1" noChangeAspect="1"/>
          </p:cNvPicPr>
          <p:nvPr>
            <p:ph sz="half" idx="2"/>
          </p:nvPr>
        </p:nvPicPr>
        <p:blipFill>
          <a:blip r:embed="rId2"/>
          <a:stretch>
            <a:fillRect/>
          </a:stretch>
        </p:blipFill>
        <p:spPr>
          <a:xfrm>
            <a:off x="5347335" y="1397530"/>
            <a:ext cx="3033236" cy="4290536"/>
          </a:xfrm>
          <a:prstGeom prst="rect">
            <a:avLst/>
          </a:prstGeom>
        </p:spPr>
      </p:pic>
      <p:sp>
        <p:nvSpPr>
          <p:cNvPr id="4" name="頁尾版面配置區 3">
            <a:extLst>
              <a:ext uri="{FF2B5EF4-FFF2-40B4-BE49-F238E27FC236}">
                <a16:creationId xmlns:a16="http://schemas.microsoft.com/office/drawing/2014/main" id="{F5104025-8148-403E-9362-AA66CE7AA77F}"/>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9725BCB-B2F8-4065-B6BB-E754E1C1523A}"/>
              </a:ext>
            </a:extLst>
          </p:cNvPr>
          <p:cNvSpPr>
            <a:spLocks noGrp="1"/>
          </p:cNvSpPr>
          <p:nvPr>
            <p:ph type="sldNum" sz="quarter" idx="12"/>
          </p:nvPr>
        </p:nvSpPr>
        <p:spPr/>
        <p:txBody>
          <a:bodyPr/>
          <a:lstStyle/>
          <a:p>
            <a:fld id="{FFF700D2-071F-440E-A3FF-180D34BA4EC8}" type="slidenum">
              <a:rPr lang="en-GB" smtClean="0"/>
              <a:pPr/>
              <a:t>12</a:t>
            </a:fld>
            <a:endParaRPr lang="en-GB"/>
          </a:p>
        </p:txBody>
      </p:sp>
      <p:pic>
        <p:nvPicPr>
          <p:cNvPr id="15" name="圖片 14">
            <a:extLst>
              <a:ext uri="{FF2B5EF4-FFF2-40B4-BE49-F238E27FC236}">
                <a16:creationId xmlns:a16="http://schemas.microsoft.com/office/drawing/2014/main" id="{F2BDEF24-DD64-4F0C-AC6F-A0AB90425560}"/>
              </a:ext>
            </a:extLst>
          </p:cNvPr>
          <p:cNvPicPr>
            <a:picLocks noChangeAspect="1"/>
          </p:cNvPicPr>
          <p:nvPr/>
        </p:nvPicPr>
        <p:blipFill>
          <a:blip r:embed="rId3"/>
          <a:stretch>
            <a:fillRect/>
          </a:stretch>
        </p:blipFill>
        <p:spPr>
          <a:xfrm>
            <a:off x="4788024" y="5688066"/>
            <a:ext cx="4264343" cy="754380"/>
          </a:xfrm>
          <a:prstGeom prst="rect">
            <a:avLst/>
          </a:prstGeom>
        </p:spPr>
      </p:pic>
    </p:spTree>
    <p:extLst>
      <p:ext uri="{BB962C8B-B14F-4D97-AF65-F5344CB8AC3E}">
        <p14:creationId xmlns:p14="http://schemas.microsoft.com/office/powerpoint/2010/main" val="384364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078684C-E6B2-4CCC-8D8F-C7EC449ED15B}"/>
              </a:ext>
            </a:extLst>
          </p:cNvPr>
          <p:cNvSpPr>
            <a:spLocks noGrp="1"/>
          </p:cNvSpPr>
          <p:nvPr>
            <p:ph type="title"/>
          </p:nvPr>
        </p:nvSpPr>
        <p:spPr/>
        <p:txBody>
          <a:bodyPr/>
          <a:lstStyle/>
          <a:p>
            <a:r>
              <a:rPr lang="en-US" altLang="zh-TW" dirty="0"/>
              <a:t>16.1 </a:t>
            </a:r>
            <a:r>
              <a:rPr lang="zh-TW" altLang="en-US" dirty="0"/>
              <a:t>波的特性</a:t>
            </a:r>
          </a:p>
        </p:txBody>
      </p:sp>
      <p:sp>
        <p:nvSpPr>
          <p:cNvPr id="7" name="內容版面配置區 6">
            <a:extLst>
              <a:ext uri="{FF2B5EF4-FFF2-40B4-BE49-F238E27FC236}">
                <a16:creationId xmlns:a16="http://schemas.microsoft.com/office/drawing/2014/main" id="{CA7EAAC2-A0A2-4EF6-984D-2BC91FDD9531}"/>
              </a:ext>
            </a:extLst>
          </p:cNvPr>
          <p:cNvSpPr>
            <a:spLocks noGrp="1"/>
          </p:cNvSpPr>
          <p:nvPr>
            <p:ph idx="1"/>
          </p:nvPr>
        </p:nvSpPr>
        <p:spPr/>
        <p:txBody>
          <a:bodyPr>
            <a:normAutofit/>
          </a:bodyPr>
          <a:lstStyle/>
          <a:p>
            <a:pPr marL="0" indent="0">
              <a:buNone/>
            </a:pPr>
            <a:r>
              <a:rPr lang="zh-TW" altLang="en-US" sz="3200" b="1" dirty="0">
                <a:solidFill>
                  <a:schemeClr val="accent6"/>
                </a:solidFill>
              </a:rPr>
              <a:t>介質的移動</a:t>
            </a:r>
            <a:endParaRPr lang="en-US" altLang="zh-TW" sz="3200" b="1" dirty="0">
              <a:solidFill>
                <a:schemeClr val="accent6"/>
              </a:solidFill>
            </a:endParaRPr>
          </a:p>
          <a:p>
            <a:pPr>
              <a:lnSpc>
                <a:spcPts val="4000"/>
              </a:lnSpc>
              <a:defRPr/>
            </a:pPr>
            <a:r>
              <a:rPr lang="zh-TW" altLang="en-US" dirty="0">
                <a:cs typeface="Times New Roman" pitchFamily="18" charset="0"/>
              </a:rPr>
              <a:t>如圖</a:t>
            </a:r>
            <a:r>
              <a:rPr lang="en-US" altLang="zh-TW" dirty="0" err="1">
                <a:cs typeface="Times New Roman" pitchFamily="18" charset="0"/>
              </a:rPr>
              <a:t>16.5b</a:t>
            </a:r>
            <a:r>
              <a:rPr lang="zh-TW" altLang="en-US" dirty="0">
                <a:cs typeface="Times New Roman" pitchFamily="18" charset="0"/>
              </a:rPr>
              <a:t>所示，前緣的粒子向上移動，而後緣的粒子向下移動。</a:t>
            </a:r>
          </a:p>
        </p:txBody>
      </p:sp>
      <p:sp>
        <p:nvSpPr>
          <p:cNvPr id="4" name="頁尾版面配置區 3">
            <a:extLst>
              <a:ext uri="{FF2B5EF4-FFF2-40B4-BE49-F238E27FC236}">
                <a16:creationId xmlns:a16="http://schemas.microsoft.com/office/drawing/2014/main" id="{F5104025-8148-403E-9362-AA66CE7AA77F}"/>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9725BCB-B2F8-4065-B6BB-E754E1C1523A}"/>
              </a:ext>
            </a:extLst>
          </p:cNvPr>
          <p:cNvSpPr>
            <a:spLocks noGrp="1"/>
          </p:cNvSpPr>
          <p:nvPr>
            <p:ph type="sldNum" sz="quarter" idx="12"/>
          </p:nvPr>
        </p:nvSpPr>
        <p:spPr/>
        <p:txBody>
          <a:bodyPr/>
          <a:lstStyle/>
          <a:p>
            <a:fld id="{FFF700D2-071F-440E-A3FF-180D34BA4EC8}" type="slidenum">
              <a:rPr lang="en-GB" smtClean="0"/>
              <a:pPr/>
              <a:t>13</a:t>
            </a:fld>
            <a:endParaRPr lang="en-GB"/>
          </a:p>
        </p:txBody>
      </p:sp>
      <p:pic>
        <p:nvPicPr>
          <p:cNvPr id="9" name="圖片 8">
            <a:extLst>
              <a:ext uri="{FF2B5EF4-FFF2-40B4-BE49-F238E27FC236}">
                <a16:creationId xmlns:a16="http://schemas.microsoft.com/office/drawing/2014/main" id="{BBD8056B-1968-410E-9FDF-12754BF8D118}"/>
              </a:ext>
            </a:extLst>
          </p:cNvPr>
          <p:cNvPicPr>
            <a:picLocks noChangeAspect="1"/>
          </p:cNvPicPr>
          <p:nvPr/>
        </p:nvPicPr>
        <p:blipFill>
          <a:blip r:embed="rId2"/>
          <a:stretch>
            <a:fillRect/>
          </a:stretch>
        </p:blipFill>
        <p:spPr>
          <a:xfrm>
            <a:off x="2600632" y="5705264"/>
            <a:ext cx="4641533" cy="571024"/>
          </a:xfrm>
          <a:prstGeom prst="rect">
            <a:avLst/>
          </a:prstGeom>
        </p:spPr>
      </p:pic>
      <p:pic>
        <p:nvPicPr>
          <p:cNvPr id="10" name="圖片 9">
            <a:extLst>
              <a:ext uri="{FF2B5EF4-FFF2-40B4-BE49-F238E27FC236}">
                <a16:creationId xmlns:a16="http://schemas.microsoft.com/office/drawing/2014/main" id="{12D14199-5AA2-49D5-B47B-1A5DAC1B1243}"/>
              </a:ext>
            </a:extLst>
          </p:cNvPr>
          <p:cNvPicPr>
            <a:picLocks noChangeAspect="1"/>
          </p:cNvPicPr>
          <p:nvPr/>
        </p:nvPicPr>
        <p:blipFill>
          <a:blip r:embed="rId3"/>
          <a:stretch>
            <a:fillRect/>
          </a:stretch>
        </p:blipFill>
        <p:spPr>
          <a:xfrm>
            <a:off x="2987824" y="3150269"/>
            <a:ext cx="3867150" cy="2366963"/>
          </a:xfrm>
          <a:prstGeom prst="rect">
            <a:avLst/>
          </a:prstGeom>
        </p:spPr>
      </p:pic>
    </p:spTree>
    <p:extLst>
      <p:ext uri="{BB962C8B-B14F-4D97-AF65-F5344CB8AC3E}">
        <p14:creationId xmlns:p14="http://schemas.microsoft.com/office/powerpoint/2010/main" val="165419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C8A8F4AB-88F9-4050-AA56-70B652B9826B}"/>
              </a:ext>
            </a:extLst>
          </p:cNvPr>
          <p:cNvSpPr>
            <a:spLocks noGrp="1"/>
          </p:cNvSpPr>
          <p:nvPr>
            <p:ph type="title"/>
          </p:nvPr>
        </p:nvSpPr>
        <p:spPr/>
        <p:txBody>
          <a:bodyPr/>
          <a:lstStyle/>
          <a:p>
            <a:r>
              <a:rPr lang="en-US" altLang="zh-TW" dirty="0"/>
              <a:t>16.1 </a:t>
            </a:r>
            <a:r>
              <a:rPr lang="zh-TW" altLang="en-US" dirty="0"/>
              <a:t>波的特性</a:t>
            </a:r>
          </a:p>
        </p:txBody>
      </p:sp>
      <p:sp>
        <p:nvSpPr>
          <p:cNvPr id="9" name="內容版面配置區 8">
            <a:extLst>
              <a:ext uri="{FF2B5EF4-FFF2-40B4-BE49-F238E27FC236}">
                <a16:creationId xmlns:a16="http://schemas.microsoft.com/office/drawing/2014/main" id="{2E8E87B5-0F07-4E01-ACC1-248A896169B9}"/>
              </a:ext>
            </a:extLst>
          </p:cNvPr>
          <p:cNvSpPr>
            <a:spLocks noGrp="1"/>
          </p:cNvSpPr>
          <p:nvPr>
            <p:ph idx="1"/>
          </p:nvPr>
        </p:nvSpPr>
        <p:spPr/>
        <p:txBody>
          <a:bodyPr/>
          <a:lstStyle/>
          <a:p>
            <a:pPr>
              <a:lnSpc>
                <a:spcPts val="4000"/>
              </a:lnSpc>
            </a:pPr>
            <a:r>
              <a:rPr lang="zh-TW" altLang="en-US" dirty="0">
                <a:cs typeface="Times New Roman" pitchFamily="18" charset="0"/>
              </a:rPr>
              <a:t>波可以定義如下：</a:t>
            </a:r>
            <a:endParaRPr lang="en-US" altLang="zh-TW" dirty="0">
              <a:cs typeface="Times New Roman" pitchFamily="18" charset="0"/>
            </a:endParaRPr>
          </a:p>
          <a:p>
            <a:pPr marL="354013" indent="0">
              <a:lnSpc>
                <a:spcPts val="4000"/>
              </a:lnSpc>
              <a:buNone/>
            </a:pPr>
            <a:r>
              <a:rPr lang="zh-TW" altLang="en-US" b="1" dirty="0">
                <a:solidFill>
                  <a:srgbClr val="0070C0"/>
                </a:solidFill>
                <a:cs typeface="Times New Roman" pitchFamily="18" charset="0"/>
              </a:rPr>
              <a:t>波是偏離正常或平衡條件之擾動的傳播，而物質並沒有隨之長程移動。</a:t>
            </a:r>
            <a:endParaRPr lang="en-US" altLang="zh-TW" b="1" dirty="0">
              <a:solidFill>
                <a:srgbClr val="0070C0"/>
              </a:solidFill>
              <a:cs typeface="Times New Roman" pitchFamily="18" charset="0"/>
            </a:endParaRPr>
          </a:p>
          <a:p>
            <a:pPr marL="354013" indent="0">
              <a:lnSpc>
                <a:spcPts val="4000"/>
              </a:lnSpc>
              <a:buNone/>
            </a:pPr>
            <a:endParaRPr lang="en-US" altLang="zh-TW" b="1" dirty="0">
              <a:solidFill>
                <a:srgbClr val="0070C0"/>
              </a:solidFill>
              <a:cs typeface="Times New Roman" pitchFamily="18" charset="0"/>
            </a:endParaRPr>
          </a:p>
          <a:p>
            <a:pPr>
              <a:lnSpc>
                <a:spcPts val="4000"/>
              </a:lnSpc>
            </a:pPr>
            <a:r>
              <a:rPr lang="zh-TW" altLang="en-US" dirty="0">
                <a:cs typeface="Times New Roman" pitchFamily="18" charset="0"/>
              </a:rPr>
              <a:t>由波產生的擾動以</a:t>
            </a:r>
            <a:r>
              <a:rPr lang="zh-TW" altLang="en-US" b="1" dirty="0">
                <a:solidFill>
                  <a:srgbClr val="C00000"/>
                </a:solidFill>
                <a:cs typeface="Times New Roman" pitchFamily="18" charset="0"/>
              </a:rPr>
              <a:t>波函數</a:t>
            </a:r>
            <a:r>
              <a:rPr lang="en-US" altLang="zh-TW" dirty="0">
                <a:cs typeface="Times New Roman" pitchFamily="18" charset="0"/>
              </a:rPr>
              <a:t>(wave function)</a:t>
            </a:r>
            <a:r>
              <a:rPr lang="zh-TW" altLang="en-US" dirty="0">
                <a:cs typeface="Times New Roman" pitchFamily="18" charset="0"/>
              </a:rPr>
              <a:t>來表示。波能傳送能量及動量，但不能傳送介質。</a:t>
            </a:r>
            <a:endParaRPr lang="en-US" altLang="zh-TW"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D2A09EE4-DFDC-4ADD-99CE-8CA470A2CE43}"/>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E460FF0-73D9-4ECD-B17D-B72CC1C5179A}"/>
              </a:ext>
            </a:extLst>
          </p:cNvPr>
          <p:cNvSpPr>
            <a:spLocks noGrp="1"/>
          </p:cNvSpPr>
          <p:nvPr>
            <p:ph type="sldNum" sz="quarter" idx="12"/>
          </p:nvPr>
        </p:nvSpPr>
        <p:spPr/>
        <p:txBody>
          <a:bodyPr/>
          <a:lstStyle/>
          <a:p>
            <a:fld id="{FFF700D2-071F-440E-A3FF-180D34BA4EC8}" type="slidenum">
              <a:rPr lang="en-GB" smtClean="0"/>
              <a:pPr/>
              <a:t>14</a:t>
            </a:fld>
            <a:endParaRPr lang="en-GB" dirty="0"/>
          </a:p>
        </p:txBody>
      </p:sp>
    </p:spTree>
    <p:extLst>
      <p:ext uri="{BB962C8B-B14F-4D97-AF65-F5344CB8AC3E}">
        <p14:creationId xmlns:p14="http://schemas.microsoft.com/office/powerpoint/2010/main" val="3477762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444E6-5806-4521-94E0-8E29E4755CC0}"/>
              </a:ext>
            </a:extLst>
          </p:cNvPr>
          <p:cNvSpPr>
            <a:spLocks noGrp="1"/>
          </p:cNvSpPr>
          <p:nvPr>
            <p:ph type="title"/>
          </p:nvPr>
        </p:nvSpPr>
        <p:spPr/>
        <p:txBody>
          <a:bodyPr/>
          <a:lstStyle/>
          <a:p>
            <a:r>
              <a:rPr lang="en-US" altLang="zh-TW" dirty="0"/>
              <a:t>16.2 </a:t>
            </a:r>
            <a:r>
              <a:rPr lang="zh-TW" altLang="en-US" dirty="0"/>
              <a:t>波的疊加</a:t>
            </a:r>
          </a:p>
        </p:txBody>
      </p:sp>
      <p:sp>
        <p:nvSpPr>
          <p:cNvPr id="3" name="內容版面配置區 2">
            <a:extLst>
              <a:ext uri="{FF2B5EF4-FFF2-40B4-BE49-F238E27FC236}">
                <a16:creationId xmlns:a16="http://schemas.microsoft.com/office/drawing/2014/main" id="{C8CFDE30-3631-43E8-9AFD-8914AD4980F3}"/>
              </a:ext>
            </a:extLst>
          </p:cNvPr>
          <p:cNvSpPr>
            <a:spLocks noGrp="1"/>
          </p:cNvSpPr>
          <p:nvPr>
            <p:ph idx="1"/>
          </p:nvPr>
        </p:nvSpPr>
        <p:spPr/>
        <p:txBody>
          <a:bodyPr/>
          <a:lstStyle/>
          <a:p>
            <a:pPr>
              <a:lnSpc>
                <a:spcPts val="4000"/>
              </a:lnSpc>
            </a:pPr>
            <a:r>
              <a:rPr lang="zh-TW" altLang="en-US" dirty="0">
                <a:cs typeface="Times New Roman" pitchFamily="18" charset="0"/>
              </a:rPr>
              <a:t>當一已知的範圍內有兩個或更多的波發生重疊，稱為</a:t>
            </a:r>
            <a:r>
              <a:rPr lang="zh-TW" altLang="en-US" b="1" dirty="0">
                <a:solidFill>
                  <a:srgbClr val="C00000"/>
                </a:solidFill>
                <a:cs typeface="Times New Roman" pitchFamily="18" charset="0"/>
              </a:rPr>
              <a:t>波的疊加</a:t>
            </a:r>
            <a:r>
              <a:rPr lang="en-US" altLang="zh-TW" dirty="0">
                <a:cs typeface="Times New Roman" pitchFamily="18" charset="0"/>
              </a:rPr>
              <a:t>(superposition of waves)</a:t>
            </a:r>
            <a:r>
              <a:rPr lang="zh-TW" altLang="en-US" dirty="0">
                <a:cs typeface="Times New Roman" pitchFamily="18" charset="0"/>
              </a:rPr>
              <a:t>。其總和的波函數可由線性重疊原理得知：在任何點上總波函數 </a:t>
            </a:r>
            <a:r>
              <a:rPr lang="en-US" altLang="zh-TW" i="1" dirty="0" err="1">
                <a:cs typeface="Times New Roman" pitchFamily="18" charset="0"/>
              </a:rPr>
              <a:t>y</a:t>
            </a:r>
            <a:r>
              <a:rPr lang="en-US" altLang="zh-TW" baseline="-25000" dirty="0" err="1">
                <a:cs typeface="Times New Roman" pitchFamily="18" charset="0"/>
              </a:rPr>
              <a:t>T</a:t>
            </a:r>
            <a:r>
              <a:rPr lang="en-US" altLang="zh-TW" i="1" dirty="0">
                <a:cs typeface="Times New Roman" pitchFamily="18" charset="0"/>
              </a:rPr>
              <a:t> </a:t>
            </a:r>
            <a:r>
              <a:rPr lang="zh-TW" altLang="en-US" dirty="0">
                <a:cs typeface="Times New Roman" pitchFamily="18" charset="0"/>
              </a:rPr>
              <a:t>為個別波函數 </a:t>
            </a:r>
            <a:r>
              <a:rPr lang="en-US" altLang="zh-TW" i="1" dirty="0">
                <a:cs typeface="Times New Roman" pitchFamily="18" charset="0"/>
              </a:rPr>
              <a:t>y </a:t>
            </a:r>
            <a:r>
              <a:rPr lang="zh-TW" altLang="en-US" dirty="0">
                <a:cs typeface="Times New Roman" pitchFamily="18" charset="0"/>
              </a:rPr>
              <a:t>的線性總和，也就是：</a:t>
            </a:r>
            <a:br>
              <a:rPr lang="en-US" altLang="zh-TW" dirty="0">
                <a:cs typeface="Times New Roman" pitchFamily="18" charset="0"/>
              </a:rPr>
            </a:br>
            <a:r>
              <a:rPr lang="en-US" altLang="zh-TW" dirty="0">
                <a:cs typeface="Times New Roman" pitchFamily="18" charset="0"/>
              </a:rPr>
              <a:t>               </a:t>
            </a:r>
          </a:p>
          <a:p>
            <a:pPr marL="0" indent="0" algn="ctr">
              <a:lnSpc>
                <a:spcPts val="4000"/>
              </a:lnSpc>
              <a:buNone/>
            </a:pPr>
            <a:r>
              <a:rPr lang="en-US" altLang="zh-TW" i="1" dirty="0">
                <a:cs typeface="Times New Roman" pitchFamily="18" charset="0"/>
              </a:rPr>
              <a:t>      </a:t>
            </a:r>
            <a:r>
              <a:rPr lang="es-ES" altLang="zh-TW" i="1" dirty="0">
                <a:cs typeface="Times New Roman" pitchFamily="18" charset="0"/>
              </a:rPr>
              <a:t>y</a:t>
            </a:r>
            <a:r>
              <a:rPr lang="es-ES" altLang="zh-TW" baseline="-25000" dirty="0">
                <a:cs typeface="Times New Roman" pitchFamily="18" charset="0"/>
              </a:rPr>
              <a:t>T</a:t>
            </a:r>
            <a:r>
              <a:rPr lang="es-ES" altLang="zh-TW" i="1" dirty="0">
                <a:cs typeface="Times New Roman" pitchFamily="18" charset="0"/>
              </a:rPr>
              <a:t> </a:t>
            </a:r>
            <a:r>
              <a:rPr lang="es-ES" altLang="zh-TW" dirty="0">
                <a:cs typeface="Times New Roman" pitchFamily="18" charset="0"/>
              </a:rPr>
              <a:t>=</a:t>
            </a:r>
            <a:r>
              <a:rPr lang="es-ES" altLang="zh-TW" i="1" dirty="0">
                <a:cs typeface="Times New Roman" pitchFamily="18" charset="0"/>
              </a:rPr>
              <a:t> y</a:t>
            </a:r>
            <a:r>
              <a:rPr lang="es-ES" altLang="zh-TW" baseline="-25000" dirty="0">
                <a:cs typeface="Times New Roman" pitchFamily="18" charset="0"/>
              </a:rPr>
              <a:t>1</a:t>
            </a:r>
            <a:r>
              <a:rPr lang="es-ES" altLang="zh-TW" i="1" dirty="0">
                <a:cs typeface="Times New Roman" pitchFamily="18" charset="0"/>
              </a:rPr>
              <a:t> </a:t>
            </a:r>
            <a:r>
              <a:rPr lang="es-ES" altLang="zh-TW" dirty="0">
                <a:cs typeface="Times New Roman" pitchFamily="18" charset="0"/>
              </a:rPr>
              <a:t>+ </a:t>
            </a:r>
            <a:r>
              <a:rPr lang="es-ES" altLang="zh-TW" i="1" dirty="0">
                <a:cs typeface="Times New Roman" pitchFamily="18" charset="0"/>
              </a:rPr>
              <a:t>y</a:t>
            </a:r>
            <a:r>
              <a:rPr lang="es-ES" altLang="zh-TW" baseline="-25000" dirty="0">
                <a:cs typeface="Times New Roman" pitchFamily="18" charset="0"/>
              </a:rPr>
              <a:t>2</a:t>
            </a:r>
            <a:r>
              <a:rPr lang="es-ES" altLang="zh-TW" i="1" dirty="0">
                <a:cs typeface="Times New Roman" pitchFamily="18" charset="0"/>
              </a:rPr>
              <a:t> </a:t>
            </a:r>
            <a:r>
              <a:rPr lang="es-ES" altLang="zh-TW" dirty="0">
                <a:cs typeface="Times New Roman" pitchFamily="18" charset="0"/>
              </a:rPr>
              <a:t>+</a:t>
            </a:r>
            <a:r>
              <a:rPr lang="es-ES" altLang="zh-TW" i="1" dirty="0">
                <a:cs typeface="Times New Roman" pitchFamily="18" charset="0"/>
              </a:rPr>
              <a:t> y</a:t>
            </a:r>
            <a:r>
              <a:rPr lang="es-ES" altLang="zh-TW" baseline="-25000" dirty="0">
                <a:cs typeface="Times New Roman" pitchFamily="18" charset="0"/>
              </a:rPr>
              <a:t>3</a:t>
            </a:r>
            <a:r>
              <a:rPr lang="es-ES" altLang="zh-TW" i="1" dirty="0">
                <a:cs typeface="Times New Roman" pitchFamily="18" charset="0"/>
              </a:rPr>
              <a:t> </a:t>
            </a:r>
            <a:r>
              <a:rPr lang="es-ES" altLang="zh-TW" dirty="0">
                <a:cs typeface="Times New Roman" pitchFamily="18" charset="0"/>
              </a:rPr>
              <a:t>+ ⋯ + </a:t>
            </a:r>
            <a:r>
              <a:rPr lang="es-ES" altLang="zh-TW" i="1" dirty="0">
                <a:cs typeface="Times New Roman" pitchFamily="18" charset="0"/>
              </a:rPr>
              <a:t>y</a:t>
            </a:r>
            <a:r>
              <a:rPr lang="es-ES" altLang="zh-TW" i="1" baseline="-25000" dirty="0">
                <a:cs typeface="Times New Roman" pitchFamily="18" charset="0"/>
              </a:rPr>
              <a:t>N</a:t>
            </a:r>
            <a:r>
              <a:rPr lang="es-ES" altLang="zh-TW" i="1" dirty="0">
                <a:cs typeface="Times New Roman" pitchFamily="18" charset="0"/>
              </a:rPr>
              <a:t> </a:t>
            </a:r>
            <a:br>
              <a:rPr lang="en-US" altLang="zh-TW" i="1" dirty="0">
                <a:cs typeface="Times New Roman" pitchFamily="18" charset="0"/>
              </a:rPr>
            </a:br>
            <a:endParaRPr lang="zh-TW" altLang="en-US" dirty="0">
              <a:cs typeface="Times New Roman" pitchFamily="18" charset="0"/>
            </a:endParaRPr>
          </a:p>
          <a:p>
            <a:pPr>
              <a:lnSpc>
                <a:spcPts val="4000"/>
              </a:lnSpc>
            </a:pPr>
            <a:r>
              <a:rPr lang="zh-TW" altLang="en-US" dirty="0">
                <a:cs typeface="Times New Roman" pitchFamily="18" charset="0"/>
              </a:rPr>
              <a:t>依波的性質，這可能是代數和或向量和。</a:t>
            </a:r>
            <a:endParaRPr lang="zh-TW" altLang="en-US" dirty="0"/>
          </a:p>
        </p:txBody>
      </p:sp>
      <p:sp>
        <p:nvSpPr>
          <p:cNvPr id="4" name="頁尾版面配置區 3">
            <a:extLst>
              <a:ext uri="{FF2B5EF4-FFF2-40B4-BE49-F238E27FC236}">
                <a16:creationId xmlns:a16="http://schemas.microsoft.com/office/drawing/2014/main" id="{2C6472A7-2EE6-4DDD-9D0E-D6EC00E98D32}"/>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C9F8B9AD-A761-40BF-A8FA-5AFC3FE4A855}"/>
              </a:ext>
            </a:extLst>
          </p:cNvPr>
          <p:cNvSpPr>
            <a:spLocks noGrp="1"/>
          </p:cNvSpPr>
          <p:nvPr>
            <p:ph type="sldNum" sz="quarter" idx="12"/>
          </p:nvPr>
        </p:nvSpPr>
        <p:spPr/>
        <p:txBody>
          <a:bodyPr/>
          <a:lstStyle/>
          <a:p>
            <a:fld id="{FFF700D2-071F-440E-A3FF-180D34BA4EC8}" type="slidenum">
              <a:rPr lang="en-GB" smtClean="0"/>
              <a:t>15</a:t>
            </a:fld>
            <a:endParaRPr lang="en-GB"/>
          </a:p>
        </p:txBody>
      </p:sp>
    </p:spTree>
    <p:extLst>
      <p:ext uri="{BB962C8B-B14F-4D97-AF65-F5344CB8AC3E}">
        <p14:creationId xmlns:p14="http://schemas.microsoft.com/office/powerpoint/2010/main" val="382262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03AAEF-1BFA-4A1C-AF60-31CEE6CB3574}"/>
              </a:ext>
            </a:extLst>
          </p:cNvPr>
          <p:cNvSpPr>
            <a:spLocks noGrp="1"/>
          </p:cNvSpPr>
          <p:nvPr>
            <p:ph type="title"/>
          </p:nvPr>
        </p:nvSpPr>
        <p:spPr/>
        <p:txBody>
          <a:bodyPr/>
          <a:lstStyle/>
          <a:p>
            <a:r>
              <a:rPr lang="en-US" altLang="zh-TW" dirty="0"/>
              <a:t>16.2 </a:t>
            </a:r>
            <a:r>
              <a:rPr lang="zh-TW" altLang="en-US" dirty="0"/>
              <a:t>波的疊加</a:t>
            </a:r>
          </a:p>
        </p:txBody>
      </p:sp>
      <p:sp>
        <p:nvSpPr>
          <p:cNvPr id="3" name="內容版面配置區 2">
            <a:extLst>
              <a:ext uri="{FF2B5EF4-FFF2-40B4-BE49-F238E27FC236}">
                <a16:creationId xmlns:a16="http://schemas.microsoft.com/office/drawing/2014/main" id="{97B2196E-740D-49B3-8303-AB146BE2C2CC}"/>
              </a:ext>
            </a:extLst>
          </p:cNvPr>
          <p:cNvSpPr>
            <a:spLocks noGrp="1"/>
          </p:cNvSpPr>
          <p:nvPr>
            <p:ph idx="1"/>
          </p:nvPr>
        </p:nvSpPr>
        <p:spPr/>
        <p:txBody>
          <a:bodyPr/>
          <a:lstStyle/>
          <a:p>
            <a:r>
              <a:rPr lang="zh-TW" altLang="en-US" dirty="0">
                <a:cs typeface="Times New Roman" pitchFamily="18" charset="0"/>
              </a:rPr>
              <a:t>如圖 </a:t>
            </a:r>
            <a:r>
              <a:rPr lang="en-US" altLang="zh-TW" dirty="0">
                <a:cs typeface="Times New Roman" pitchFamily="18" charset="0"/>
              </a:rPr>
              <a:t>16.6 </a:t>
            </a:r>
            <a:r>
              <a:rPr lang="zh-TW" altLang="en-US" dirty="0">
                <a:cs typeface="Times New Roman" pitchFamily="18" charset="0"/>
              </a:rPr>
              <a:t>所示，當兩脈波在同一繩子相向通過時所發生的現象。</a:t>
            </a:r>
          </a:p>
          <a:p>
            <a:endParaRPr lang="zh-TW" altLang="en-US" dirty="0"/>
          </a:p>
        </p:txBody>
      </p:sp>
      <p:sp>
        <p:nvSpPr>
          <p:cNvPr id="4" name="頁尾版面配置區 3">
            <a:extLst>
              <a:ext uri="{FF2B5EF4-FFF2-40B4-BE49-F238E27FC236}">
                <a16:creationId xmlns:a16="http://schemas.microsoft.com/office/drawing/2014/main" id="{2547C339-6E2C-4C82-B2AB-9085F0EC156F}"/>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DB0FED79-BA4A-40A3-A02B-B39AB75BDC61}"/>
              </a:ext>
            </a:extLst>
          </p:cNvPr>
          <p:cNvSpPr>
            <a:spLocks noGrp="1"/>
          </p:cNvSpPr>
          <p:nvPr>
            <p:ph type="sldNum" sz="quarter" idx="12"/>
          </p:nvPr>
        </p:nvSpPr>
        <p:spPr/>
        <p:txBody>
          <a:bodyPr/>
          <a:lstStyle/>
          <a:p>
            <a:fld id="{FFF700D2-071F-440E-A3FF-180D34BA4EC8}" type="slidenum">
              <a:rPr lang="en-GB" smtClean="0"/>
              <a:t>16</a:t>
            </a:fld>
            <a:endParaRPr lang="en-GB"/>
          </a:p>
        </p:txBody>
      </p:sp>
      <p:pic>
        <p:nvPicPr>
          <p:cNvPr id="6" name="圖片 5">
            <a:extLst>
              <a:ext uri="{FF2B5EF4-FFF2-40B4-BE49-F238E27FC236}">
                <a16:creationId xmlns:a16="http://schemas.microsoft.com/office/drawing/2014/main" id="{35196572-8806-4754-ABD9-F4F64CDB6CE2}"/>
              </a:ext>
            </a:extLst>
          </p:cNvPr>
          <p:cNvPicPr>
            <a:picLocks noChangeAspect="1"/>
          </p:cNvPicPr>
          <p:nvPr/>
        </p:nvPicPr>
        <p:blipFill>
          <a:blip r:embed="rId2"/>
          <a:stretch>
            <a:fillRect/>
          </a:stretch>
        </p:blipFill>
        <p:spPr>
          <a:xfrm>
            <a:off x="2396808" y="2276872"/>
            <a:ext cx="5115707" cy="4221088"/>
          </a:xfrm>
          <a:prstGeom prst="rect">
            <a:avLst/>
          </a:prstGeom>
        </p:spPr>
      </p:pic>
    </p:spTree>
    <p:extLst>
      <p:ext uri="{BB962C8B-B14F-4D97-AF65-F5344CB8AC3E}">
        <p14:creationId xmlns:p14="http://schemas.microsoft.com/office/powerpoint/2010/main" val="281114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096FEA2-F34C-45DD-B091-8C9C5757F857}"/>
              </a:ext>
            </a:extLst>
          </p:cNvPr>
          <p:cNvSpPr>
            <a:spLocks noGrp="1"/>
          </p:cNvSpPr>
          <p:nvPr>
            <p:ph type="title"/>
          </p:nvPr>
        </p:nvSpPr>
        <p:spPr/>
        <p:txBody>
          <a:bodyPr/>
          <a:lstStyle/>
          <a:p>
            <a:r>
              <a:rPr lang="en-US" altLang="zh-TW" dirty="0"/>
              <a:t>16.2 </a:t>
            </a:r>
            <a:r>
              <a:rPr lang="zh-TW" altLang="en-US" dirty="0"/>
              <a:t>波的疊加</a:t>
            </a:r>
          </a:p>
        </p:txBody>
      </p:sp>
      <p:sp>
        <p:nvSpPr>
          <p:cNvPr id="7" name="內容版面配置區 6">
            <a:extLst>
              <a:ext uri="{FF2B5EF4-FFF2-40B4-BE49-F238E27FC236}">
                <a16:creationId xmlns:a16="http://schemas.microsoft.com/office/drawing/2014/main" id="{17945116-D5BB-4AB9-B840-93F6DFFBE9F3}"/>
              </a:ext>
            </a:extLst>
          </p:cNvPr>
          <p:cNvSpPr>
            <a:spLocks noGrp="1"/>
          </p:cNvSpPr>
          <p:nvPr>
            <p:ph sz="half" idx="1"/>
          </p:nvPr>
        </p:nvSpPr>
        <p:spPr>
          <a:xfrm>
            <a:off x="457200" y="1340768"/>
            <a:ext cx="4191000" cy="5040560"/>
          </a:xfrm>
        </p:spPr>
        <p:txBody>
          <a:bodyPr/>
          <a:lstStyle/>
          <a:p>
            <a:r>
              <a:rPr lang="zh-TW" altLang="en-US" dirty="0">
                <a:cs typeface="Times New Roman" pitchFamily="18" charset="0"/>
              </a:rPr>
              <a:t>在特定區域內兩個或多個波的重疊稱為</a:t>
            </a:r>
            <a:r>
              <a:rPr lang="zh-TW" altLang="en-US" b="1" dirty="0">
                <a:solidFill>
                  <a:srgbClr val="C00000"/>
                </a:solidFill>
                <a:cs typeface="Times New Roman" pitchFamily="18" charset="0"/>
              </a:rPr>
              <a:t>干涉</a:t>
            </a:r>
            <a:r>
              <a:rPr lang="en-US" altLang="zh-TW" dirty="0">
                <a:cs typeface="Times New Roman" pitchFamily="18" charset="0"/>
              </a:rPr>
              <a:t>(interference)</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當波峰與波峰相會時，如圖 </a:t>
            </a:r>
            <a:r>
              <a:rPr lang="en-US" altLang="zh-TW" dirty="0" err="1">
                <a:cs typeface="Times New Roman" pitchFamily="18" charset="0"/>
              </a:rPr>
              <a:t>16.6a</a:t>
            </a:r>
            <a:r>
              <a:rPr lang="zh-TW" altLang="en-US" dirty="0">
                <a:cs typeface="Times New Roman" pitchFamily="18" charset="0"/>
              </a:rPr>
              <a:t>，其干涉為</a:t>
            </a:r>
            <a:r>
              <a:rPr lang="zh-TW" altLang="en-US" b="1" dirty="0">
                <a:solidFill>
                  <a:srgbClr val="C00000"/>
                </a:solidFill>
                <a:cs typeface="Times New Roman" pitchFamily="18" charset="0"/>
              </a:rPr>
              <a:t>建設性的</a:t>
            </a:r>
            <a:r>
              <a:rPr lang="en-US" altLang="zh-TW" dirty="0">
                <a:cs typeface="Times New Roman" pitchFamily="18" charset="0"/>
              </a:rPr>
              <a:t>(constructive)</a:t>
            </a:r>
            <a:r>
              <a:rPr lang="zh-TW" altLang="en-US" dirty="0">
                <a:cs typeface="Times New Roman" pitchFamily="18" charset="0"/>
              </a:rPr>
              <a:t>，此時其合成位移會大於原先的任何一波。</a:t>
            </a:r>
            <a:endParaRPr lang="en-US" altLang="zh-TW" dirty="0">
              <a:cs typeface="Times New Roman" pitchFamily="18" charset="0"/>
            </a:endParaRPr>
          </a:p>
          <a:p>
            <a:endParaRPr lang="zh-TW" altLang="en-US" dirty="0"/>
          </a:p>
        </p:txBody>
      </p:sp>
      <p:pic>
        <p:nvPicPr>
          <p:cNvPr id="9" name="內容版面配置區 8">
            <a:extLst>
              <a:ext uri="{FF2B5EF4-FFF2-40B4-BE49-F238E27FC236}">
                <a16:creationId xmlns:a16="http://schemas.microsoft.com/office/drawing/2014/main" id="{0492E956-98FB-4708-ACF2-1C8BF5CBBC16}"/>
              </a:ext>
            </a:extLst>
          </p:cNvPr>
          <p:cNvPicPr>
            <a:picLocks noGrp="1" noChangeAspect="1"/>
          </p:cNvPicPr>
          <p:nvPr>
            <p:ph sz="half" idx="2"/>
          </p:nvPr>
        </p:nvPicPr>
        <p:blipFill>
          <a:blip r:embed="rId2"/>
          <a:stretch>
            <a:fillRect/>
          </a:stretch>
        </p:blipFill>
        <p:spPr>
          <a:xfrm>
            <a:off x="5114568" y="1341438"/>
            <a:ext cx="3105863" cy="5040312"/>
          </a:xfrm>
          <a:prstGeom prst="rect">
            <a:avLst/>
          </a:prstGeom>
        </p:spPr>
      </p:pic>
      <p:sp>
        <p:nvSpPr>
          <p:cNvPr id="4" name="頁尾版面配置區 3">
            <a:extLst>
              <a:ext uri="{FF2B5EF4-FFF2-40B4-BE49-F238E27FC236}">
                <a16:creationId xmlns:a16="http://schemas.microsoft.com/office/drawing/2014/main" id="{64087057-E0EB-4B6A-8F72-06791F8274E3}"/>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4DB69ACA-8AB4-4F27-A87B-2CA7F44E8972}"/>
              </a:ext>
            </a:extLst>
          </p:cNvPr>
          <p:cNvSpPr>
            <a:spLocks noGrp="1"/>
          </p:cNvSpPr>
          <p:nvPr>
            <p:ph type="sldNum" sz="quarter" idx="12"/>
          </p:nvPr>
        </p:nvSpPr>
        <p:spPr/>
        <p:txBody>
          <a:bodyPr/>
          <a:lstStyle/>
          <a:p>
            <a:fld id="{FFF700D2-071F-440E-A3FF-180D34BA4EC8}" type="slidenum">
              <a:rPr lang="en-GB" smtClean="0"/>
              <a:t>17</a:t>
            </a:fld>
            <a:endParaRPr lang="en-GB"/>
          </a:p>
        </p:txBody>
      </p:sp>
    </p:spTree>
    <p:extLst>
      <p:ext uri="{BB962C8B-B14F-4D97-AF65-F5344CB8AC3E}">
        <p14:creationId xmlns:p14="http://schemas.microsoft.com/office/powerpoint/2010/main" val="282818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096FEA2-F34C-45DD-B091-8C9C5757F857}"/>
              </a:ext>
            </a:extLst>
          </p:cNvPr>
          <p:cNvSpPr>
            <a:spLocks noGrp="1"/>
          </p:cNvSpPr>
          <p:nvPr>
            <p:ph type="title"/>
          </p:nvPr>
        </p:nvSpPr>
        <p:spPr/>
        <p:txBody>
          <a:bodyPr/>
          <a:lstStyle/>
          <a:p>
            <a:r>
              <a:rPr lang="en-US" altLang="zh-TW" dirty="0"/>
              <a:t>16.2 </a:t>
            </a:r>
            <a:r>
              <a:rPr lang="zh-TW" altLang="en-US" dirty="0"/>
              <a:t>波的疊加</a:t>
            </a:r>
          </a:p>
        </p:txBody>
      </p:sp>
      <p:sp>
        <p:nvSpPr>
          <p:cNvPr id="7" name="內容版面配置區 6">
            <a:extLst>
              <a:ext uri="{FF2B5EF4-FFF2-40B4-BE49-F238E27FC236}">
                <a16:creationId xmlns:a16="http://schemas.microsoft.com/office/drawing/2014/main" id="{17945116-D5BB-4AB9-B840-93F6DFFBE9F3}"/>
              </a:ext>
            </a:extLst>
          </p:cNvPr>
          <p:cNvSpPr>
            <a:spLocks noGrp="1"/>
          </p:cNvSpPr>
          <p:nvPr>
            <p:ph sz="half" idx="1"/>
          </p:nvPr>
        </p:nvSpPr>
        <p:spPr>
          <a:xfrm>
            <a:off x="457200" y="1340768"/>
            <a:ext cx="4191000" cy="5040560"/>
          </a:xfrm>
        </p:spPr>
        <p:txBody>
          <a:bodyPr/>
          <a:lstStyle/>
          <a:p>
            <a:pPr>
              <a:lnSpc>
                <a:spcPct val="150000"/>
              </a:lnSpc>
            </a:pPr>
            <a:r>
              <a:rPr lang="zh-TW" altLang="en-US" dirty="0">
                <a:cs typeface="Times New Roman" pitchFamily="18" charset="0"/>
              </a:rPr>
              <a:t>當它們為波峰與波谷相會合時，如圖 </a:t>
            </a:r>
            <a:r>
              <a:rPr lang="en-US" altLang="zh-TW" dirty="0" err="1">
                <a:cs typeface="Times New Roman" pitchFamily="18" charset="0"/>
              </a:rPr>
              <a:t>16.6b</a:t>
            </a:r>
            <a:r>
              <a:rPr lang="zh-TW" altLang="en-US" dirty="0">
                <a:cs typeface="Times New Roman" pitchFamily="18" charset="0"/>
              </a:rPr>
              <a:t>，此干涉為</a:t>
            </a:r>
            <a:r>
              <a:rPr lang="zh-TW" altLang="en-US" b="1" dirty="0">
                <a:solidFill>
                  <a:srgbClr val="C00000"/>
                </a:solidFill>
                <a:cs typeface="Times New Roman" pitchFamily="18" charset="0"/>
              </a:rPr>
              <a:t>破壞性的</a:t>
            </a:r>
            <a:r>
              <a:rPr lang="en-US" altLang="zh-TW" dirty="0">
                <a:cs typeface="Times New Roman" pitchFamily="18" charset="0"/>
              </a:rPr>
              <a:t>(destructive)</a:t>
            </a:r>
            <a:r>
              <a:rPr lang="zh-TW" altLang="en-US" dirty="0">
                <a:cs typeface="Times New Roman" pitchFamily="18" charset="0"/>
              </a:rPr>
              <a:t> ，此時其合成的位移會小於兩者的任一個。</a:t>
            </a:r>
            <a:endParaRPr lang="en-US" altLang="zh-TW" dirty="0">
              <a:cs typeface="Times New Roman" pitchFamily="18" charset="0"/>
            </a:endParaRPr>
          </a:p>
        </p:txBody>
      </p:sp>
      <p:sp>
        <p:nvSpPr>
          <p:cNvPr id="4" name="頁尾版面配置區 3">
            <a:extLst>
              <a:ext uri="{FF2B5EF4-FFF2-40B4-BE49-F238E27FC236}">
                <a16:creationId xmlns:a16="http://schemas.microsoft.com/office/drawing/2014/main" id="{64087057-E0EB-4B6A-8F72-06791F8274E3}"/>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4DB69ACA-8AB4-4F27-A87B-2CA7F44E8972}"/>
              </a:ext>
            </a:extLst>
          </p:cNvPr>
          <p:cNvSpPr>
            <a:spLocks noGrp="1"/>
          </p:cNvSpPr>
          <p:nvPr>
            <p:ph type="sldNum" sz="quarter" idx="12"/>
          </p:nvPr>
        </p:nvSpPr>
        <p:spPr/>
        <p:txBody>
          <a:bodyPr/>
          <a:lstStyle/>
          <a:p>
            <a:fld id="{FFF700D2-071F-440E-A3FF-180D34BA4EC8}" type="slidenum">
              <a:rPr lang="en-GB" smtClean="0"/>
              <a:t>18</a:t>
            </a:fld>
            <a:endParaRPr lang="en-GB"/>
          </a:p>
        </p:txBody>
      </p:sp>
      <p:pic>
        <p:nvPicPr>
          <p:cNvPr id="8" name="內容版面配置區 7">
            <a:extLst>
              <a:ext uri="{FF2B5EF4-FFF2-40B4-BE49-F238E27FC236}">
                <a16:creationId xmlns:a16="http://schemas.microsoft.com/office/drawing/2014/main" id="{76CB9697-16DA-44BD-84C3-DC82D2848F2D}"/>
              </a:ext>
            </a:extLst>
          </p:cNvPr>
          <p:cNvPicPr>
            <a:picLocks noGrp="1" noChangeAspect="1"/>
          </p:cNvPicPr>
          <p:nvPr>
            <p:ph sz="half" idx="2"/>
          </p:nvPr>
        </p:nvPicPr>
        <p:blipFill>
          <a:blip r:embed="rId2"/>
          <a:stretch>
            <a:fillRect/>
          </a:stretch>
        </p:blipFill>
        <p:spPr>
          <a:xfrm>
            <a:off x="5050086" y="1341438"/>
            <a:ext cx="3234827" cy="5040312"/>
          </a:xfrm>
          <a:prstGeom prst="rect">
            <a:avLst/>
          </a:prstGeom>
        </p:spPr>
      </p:pic>
    </p:spTree>
    <p:extLst>
      <p:ext uri="{BB962C8B-B14F-4D97-AF65-F5344CB8AC3E}">
        <p14:creationId xmlns:p14="http://schemas.microsoft.com/office/powerpoint/2010/main" val="1015829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5BFD89-7261-4CC8-8800-AE7BAA8EEAAE}"/>
              </a:ext>
            </a:extLst>
          </p:cNvPr>
          <p:cNvSpPr>
            <a:spLocks noGrp="1"/>
          </p:cNvSpPr>
          <p:nvPr>
            <p:ph type="title"/>
          </p:nvPr>
        </p:nvSpPr>
        <p:spPr/>
        <p:txBody>
          <a:bodyPr/>
          <a:lstStyle/>
          <a:p>
            <a:r>
              <a:rPr lang="en-US" altLang="zh-TW" dirty="0"/>
              <a:t>16.2 </a:t>
            </a:r>
            <a:r>
              <a:rPr lang="zh-TW" altLang="en-US" dirty="0"/>
              <a:t>波的疊加</a:t>
            </a:r>
          </a:p>
        </p:txBody>
      </p:sp>
      <p:sp>
        <p:nvSpPr>
          <p:cNvPr id="3" name="內容版面配置區 2">
            <a:extLst>
              <a:ext uri="{FF2B5EF4-FFF2-40B4-BE49-F238E27FC236}">
                <a16:creationId xmlns:a16="http://schemas.microsoft.com/office/drawing/2014/main" id="{BFD2AA36-0E4C-4D03-A492-8BA8AA9D802F}"/>
              </a:ext>
            </a:extLst>
          </p:cNvPr>
          <p:cNvSpPr>
            <a:spLocks noGrp="1"/>
          </p:cNvSpPr>
          <p:nvPr>
            <p:ph idx="1"/>
          </p:nvPr>
        </p:nvSpPr>
        <p:spPr/>
        <p:txBody>
          <a:bodyPr/>
          <a:lstStyle/>
          <a:p>
            <a:pPr>
              <a:lnSpc>
                <a:spcPts val="3800"/>
              </a:lnSpc>
            </a:pPr>
            <a:r>
              <a:rPr lang="zh-TW" altLang="en-US" dirty="0">
                <a:cs typeface="Times New Roman" pitchFamily="18" charset="0"/>
              </a:rPr>
              <a:t>然而，在它們重疊過後，它們繼續傳播且形狀不變。</a:t>
            </a:r>
            <a:endParaRPr lang="en-US" altLang="zh-TW" dirty="0">
              <a:cs typeface="Times New Roman" pitchFamily="18" charset="0"/>
            </a:endParaRPr>
          </a:p>
          <a:p>
            <a:pPr>
              <a:lnSpc>
                <a:spcPts val="3800"/>
              </a:lnSpc>
            </a:pPr>
            <a:r>
              <a:rPr lang="zh-TW" altLang="en-US" dirty="0">
                <a:cs typeface="Times New Roman" pitchFamily="18" charset="0"/>
              </a:rPr>
              <a:t>雖然波能互相干涉，但它們並不互相交互作用。</a:t>
            </a:r>
            <a:endParaRPr lang="en-US" altLang="zh-TW" dirty="0">
              <a:cs typeface="Times New Roman" pitchFamily="18" charset="0"/>
            </a:endParaRPr>
          </a:p>
          <a:p>
            <a:pPr>
              <a:lnSpc>
                <a:spcPts val="3800"/>
              </a:lnSpc>
            </a:pPr>
            <a:r>
              <a:rPr lang="zh-TW" altLang="en-US" dirty="0">
                <a:cs typeface="Times New Roman" pitchFamily="18" charset="0"/>
              </a:rPr>
              <a:t>每一脈波有其特定的能量而且如果此能量消失將是不合理的。</a:t>
            </a:r>
            <a:endParaRPr lang="en-US" altLang="zh-TW" dirty="0">
              <a:cs typeface="Times New Roman" pitchFamily="18" charset="0"/>
            </a:endParaRPr>
          </a:p>
          <a:p>
            <a:pPr>
              <a:lnSpc>
                <a:spcPts val="4000"/>
              </a:lnSpc>
            </a:pPr>
            <a:r>
              <a:rPr lang="zh-TW" altLang="en-US" dirty="0">
                <a:cs typeface="Times New Roman" pitchFamily="18" charset="0"/>
              </a:rPr>
              <a:t>僅在波之振幅不超過介質的彈性限度</a:t>
            </a:r>
            <a:r>
              <a:rPr lang="en-US" altLang="zh-TW" dirty="0">
                <a:cs typeface="Times New Roman" pitchFamily="18" charset="0"/>
              </a:rPr>
              <a:t>(</a:t>
            </a:r>
            <a:r>
              <a:rPr lang="zh-TW" altLang="en-US" dirty="0">
                <a:cs typeface="Times New Roman" pitchFamily="18" charset="0"/>
              </a:rPr>
              <a:t>虎克定律</a:t>
            </a:r>
            <a:r>
              <a:rPr lang="en-US" altLang="zh-TW" dirty="0">
                <a:cs typeface="Times New Roman" pitchFamily="18" charset="0"/>
              </a:rPr>
              <a:t>)</a:t>
            </a:r>
            <a:r>
              <a:rPr lang="zh-TW" altLang="en-US" dirty="0">
                <a:cs typeface="Times New Roman" pitchFamily="18" charset="0"/>
              </a:rPr>
              <a:t>時，力學波可適用線性疊加。</a:t>
            </a:r>
            <a:endParaRPr lang="zh-TW" altLang="en-US" dirty="0"/>
          </a:p>
        </p:txBody>
      </p:sp>
      <p:sp>
        <p:nvSpPr>
          <p:cNvPr id="4" name="頁尾版面配置區 3">
            <a:extLst>
              <a:ext uri="{FF2B5EF4-FFF2-40B4-BE49-F238E27FC236}">
                <a16:creationId xmlns:a16="http://schemas.microsoft.com/office/drawing/2014/main" id="{CBD3C0FB-9CEA-472A-B803-44E6ACC1DB8D}"/>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3750BB29-0F52-4996-B2D6-848877303824}"/>
              </a:ext>
            </a:extLst>
          </p:cNvPr>
          <p:cNvSpPr>
            <a:spLocks noGrp="1"/>
          </p:cNvSpPr>
          <p:nvPr>
            <p:ph type="sldNum" sz="quarter" idx="12"/>
          </p:nvPr>
        </p:nvSpPr>
        <p:spPr/>
        <p:txBody>
          <a:bodyPr/>
          <a:lstStyle/>
          <a:p>
            <a:fld id="{FFF700D2-071F-440E-A3FF-180D34BA4EC8}" type="slidenum">
              <a:rPr lang="en-GB" smtClean="0"/>
              <a:t>19</a:t>
            </a:fld>
            <a:endParaRPr lang="en-GB"/>
          </a:p>
        </p:txBody>
      </p:sp>
    </p:spTree>
    <p:extLst>
      <p:ext uri="{BB962C8B-B14F-4D97-AF65-F5344CB8AC3E}">
        <p14:creationId xmlns:p14="http://schemas.microsoft.com/office/powerpoint/2010/main" val="162848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dirty="0"/>
              <a:t>普通物理學</a:t>
            </a:r>
            <a:r>
              <a:rPr lang="en-US" altLang="zh-TW" dirty="0"/>
              <a:t>(</a:t>
            </a:r>
            <a:r>
              <a:rPr lang="zh-TW" altLang="en-US" dirty="0"/>
              <a:t>第三版</a:t>
            </a:r>
            <a:r>
              <a:rPr lang="en-US" altLang="zh-TW" dirty="0"/>
              <a:t>)</a:t>
            </a:r>
            <a:br>
              <a:rPr lang="en-US" altLang="zh-TW" dirty="0"/>
            </a:br>
            <a:r>
              <a:rPr lang="zh-TW" altLang="en-US" sz="3600" dirty="0"/>
              <a:t>原著：</a:t>
            </a:r>
            <a:r>
              <a:rPr lang="en-US" altLang="zh-TW" sz="3600" dirty="0"/>
              <a:t>Harris Benson</a:t>
            </a:r>
            <a:endParaRPr lang="zh-TW" altLang="en-US" dirty="0"/>
          </a:p>
        </p:txBody>
      </p:sp>
      <p:sp>
        <p:nvSpPr>
          <p:cNvPr id="8195" name="副標題 2"/>
          <p:cNvSpPr>
            <a:spLocks noGrp="1"/>
          </p:cNvSpPr>
          <p:nvPr>
            <p:ph type="subTitle" idx="1"/>
          </p:nvPr>
        </p:nvSpPr>
        <p:spPr/>
        <p:txBody>
          <a:bodyPr>
            <a:normAutofit fontScale="85000" lnSpcReduction="10000"/>
          </a:bodyPr>
          <a:lstStyle/>
          <a:p>
            <a:pPr marL="1163638" indent="-1163638" algn="l">
              <a:lnSpc>
                <a:spcPct val="120000"/>
              </a:lnSpc>
              <a:spcBef>
                <a:spcPts val="0"/>
              </a:spcBef>
              <a:spcAft>
                <a:spcPts val="0"/>
              </a:spcAft>
            </a:pPr>
            <a:r>
              <a:rPr lang="zh-TW" altLang="en-US" dirty="0"/>
              <a:t>譯者：蔡政男、林燈河、陳國昭、</a:t>
            </a:r>
            <a:endParaRPr lang="en-US" altLang="zh-TW" dirty="0"/>
          </a:p>
          <a:p>
            <a:pPr marL="1163638" indent="-1163638" algn="l">
              <a:lnSpc>
                <a:spcPct val="120000"/>
              </a:lnSpc>
              <a:spcBef>
                <a:spcPts val="0"/>
              </a:spcBef>
              <a:spcAft>
                <a:spcPts val="0"/>
              </a:spcAft>
            </a:pPr>
            <a:r>
              <a:rPr lang="zh-TW" altLang="en-US" dirty="0"/>
              <a:t>　　　朱達勇、谷天心、徐植蔚、</a:t>
            </a:r>
            <a:endParaRPr lang="en-US" altLang="zh-TW" dirty="0"/>
          </a:p>
          <a:p>
            <a:pPr marL="1163638" indent="-1163638" algn="l">
              <a:lnSpc>
                <a:spcPct val="120000"/>
              </a:lnSpc>
              <a:spcBef>
                <a:spcPts val="0"/>
              </a:spcBef>
              <a:spcAft>
                <a:spcPts val="0"/>
              </a:spcAft>
            </a:pPr>
            <a:r>
              <a:rPr lang="zh-TW" altLang="en-US" dirty="0"/>
              <a:t>　　　鄭宜男</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9BFA59-EEF3-4D82-89B7-3B7E42D5E96F}"/>
              </a:ext>
            </a:extLst>
          </p:cNvPr>
          <p:cNvSpPr>
            <a:spLocks noGrp="1"/>
          </p:cNvSpPr>
          <p:nvPr>
            <p:ph type="title"/>
          </p:nvPr>
        </p:nvSpPr>
        <p:spPr/>
        <p:txBody>
          <a:bodyPr/>
          <a:lstStyle/>
          <a:p>
            <a:r>
              <a:rPr lang="en-US" altLang="zh-TW" dirty="0"/>
              <a:t>16.3 </a:t>
            </a:r>
            <a:r>
              <a:rPr lang="zh-TW" altLang="en-US" dirty="0"/>
              <a:t>弦上脈波的速率</a:t>
            </a:r>
          </a:p>
        </p:txBody>
      </p:sp>
      <p:sp>
        <p:nvSpPr>
          <p:cNvPr id="3" name="內容版面配置區 2">
            <a:extLst>
              <a:ext uri="{FF2B5EF4-FFF2-40B4-BE49-F238E27FC236}">
                <a16:creationId xmlns:a16="http://schemas.microsoft.com/office/drawing/2014/main" id="{5A984031-EB60-4213-9D99-5449D8024D49}"/>
              </a:ext>
            </a:extLst>
          </p:cNvPr>
          <p:cNvSpPr>
            <a:spLocks noGrp="1"/>
          </p:cNvSpPr>
          <p:nvPr>
            <p:ph idx="1"/>
          </p:nvPr>
        </p:nvSpPr>
        <p:spPr/>
        <p:txBody>
          <a:bodyPr/>
          <a:lstStyle/>
          <a:p>
            <a:r>
              <a:rPr lang="zh-TW" altLang="en-US" dirty="0">
                <a:cs typeface="Times New Roman" pitchFamily="18" charset="0"/>
              </a:rPr>
              <a:t>脈波傳送的速率與介質的特性有關。圖 </a:t>
            </a:r>
            <a:r>
              <a:rPr lang="en-US" altLang="zh-TW" dirty="0" err="1">
                <a:cs typeface="Times New Roman" pitchFamily="18" charset="0"/>
              </a:rPr>
              <a:t>16.7a</a:t>
            </a:r>
            <a:r>
              <a:rPr lang="en-US" altLang="zh-TW" dirty="0">
                <a:cs typeface="Times New Roman" pitchFamily="18" charset="0"/>
              </a:rPr>
              <a:t> </a:t>
            </a:r>
            <a:r>
              <a:rPr lang="zh-TW" altLang="en-US" dirty="0">
                <a:cs typeface="Times New Roman" pitchFamily="18" charset="0"/>
              </a:rPr>
              <a:t>中脈波以速度 </a:t>
            </a:r>
            <a:r>
              <a:rPr lang="en-US" altLang="zh-TW" i="1" dirty="0">
                <a:cs typeface="Times New Roman" pitchFamily="18" charset="0"/>
              </a:rPr>
              <a:t>υ </a:t>
            </a:r>
            <a:r>
              <a:rPr lang="zh-TW" altLang="en-US" dirty="0">
                <a:cs typeface="Times New Roman" pitchFamily="18" charset="0"/>
              </a:rPr>
              <a:t>向右移動，圖中任一小段弦，如 </a:t>
            </a:r>
            <a:r>
              <a:rPr lang="en-US" altLang="zh-TW" i="1" dirty="0">
                <a:cs typeface="Times New Roman" pitchFamily="18" charset="0"/>
              </a:rPr>
              <a:t>AB</a:t>
            </a:r>
            <a:r>
              <a:rPr lang="zh-TW" altLang="en-US" dirty="0">
                <a:cs typeface="Times New Roman" pitchFamily="18" charset="0"/>
              </a:rPr>
              <a:t>，可以被看成某一半徑為 </a:t>
            </a:r>
            <a:r>
              <a:rPr lang="en-US" altLang="zh-TW" i="1" dirty="0">
                <a:cs typeface="Times New Roman" pitchFamily="18" charset="0"/>
              </a:rPr>
              <a:t>R </a:t>
            </a:r>
            <a:r>
              <a:rPr lang="zh-TW" altLang="en-US" dirty="0">
                <a:cs typeface="Times New Roman" pitchFamily="18" charset="0"/>
              </a:rPr>
              <a:t>的圓弧。</a:t>
            </a:r>
            <a:endParaRPr lang="en-US" altLang="zh-TW"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4BEF3CC3-6A39-4952-B97C-59F8D0D45B9E}"/>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EDFEAB2C-DA06-4181-9F7B-61D938D319F5}"/>
              </a:ext>
            </a:extLst>
          </p:cNvPr>
          <p:cNvSpPr>
            <a:spLocks noGrp="1"/>
          </p:cNvSpPr>
          <p:nvPr>
            <p:ph type="sldNum" sz="quarter" idx="12"/>
          </p:nvPr>
        </p:nvSpPr>
        <p:spPr/>
        <p:txBody>
          <a:bodyPr/>
          <a:lstStyle/>
          <a:p>
            <a:fld id="{FFF700D2-071F-440E-A3FF-180D34BA4EC8}" type="slidenum">
              <a:rPr lang="en-GB" smtClean="0"/>
              <a:t>20</a:t>
            </a:fld>
            <a:endParaRPr lang="en-GB"/>
          </a:p>
        </p:txBody>
      </p:sp>
      <p:pic>
        <p:nvPicPr>
          <p:cNvPr id="6" name="圖片 5">
            <a:extLst>
              <a:ext uri="{FF2B5EF4-FFF2-40B4-BE49-F238E27FC236}">
                <a16:creationId xmlns:a16="http://schemas.microsoft.com/office/drawing/2014/main" id="{050F53E3-4E24-4384-87E0-B8B4FE76C53C}"/>
              </a:ext>
            </a:extLst>
          </p:cNvPr>
          <p:cNvPicPr>
            <a:picLocks noChangeAspect="1"/>
          </p:cNvPicPr>
          <p:nvPr/>
        </p:nvPicPr>
        <p:blipFill>
          <a:blip r:embed="rId2"/>
          <a:stretch>
            <a:fillRect/>
          </a:stretch>
        </p:blipFill>
        <p:spPr>
          <a:xfrm>
            <a:off x="2392680" y="3078329"/>
            <a:ext cx="4160520" cy="2233613"/>
          </a:xfrm>
          <a:prstGeom prst="rect">
            <a:avLst/>
          </a:prstGeom>
        </p:spPr>
      </p:pic>
      <p:pic>
        <p:nvPicPr>
          <p:cNvPr id="7" name="圖片 6">
            <a:extLst>
              <a:ext uri="{FF2B5EF4-FFF2-40B4-BE49-F238E27FC236}">
                <a16:creationId xmlns:a16="http://schemas.microsoft.com/office/drawing/2014/main" id="{AA7BF031-AA18-4622-A541-0E8FC335AD7B}"/>
              </a:ext>
            </a:extLst>
          </p:cNvPr>
          <p:cNvPicPr>
            <a:picLocks noChangeAspect="1"/>
          </p:cNvPicPr>
          <p:nvPr/>
        </p:nvPicPr>
        <p:blipFill>
          <a:blip r:embed="rId3"/>
          <a:stretch>
            <a:fillRect/>
          </a:stretch>
        </p:blipFill>
        <p:spPr>
          <a:xfrm>
            <a:off x="2339752" y="5419954"/>
            <a:ext cx="4107180" cy="653415"/>
          </a:xfrm>
          <a:prstGeom prst="rect">
            <a:avLst/>
          </a:prstGeom>
        </p:spPr>
      </p:pic>
    </p:spTree>
    <p:extLst>
      <p:ext uri="{BB962C8B-B14F-4D97-AF65-F5344CB8AC3E}">
        <p14:creationId xmlns:p14="http://schemas.microsoft.com/office/powerpoint/2010/main" val="46875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A18FFF-9226-489F-88C4-0787DEA25627}"/>
              </a:ext>
            </a:extLst>
          </p:cNvPr>
          <p:cNvSpPr>
            <a:spLocks noGrp="1"/>
          </p:cNvSpPr>
          <p:nvPr>
            <p:ph type="title"/>
          </p:nvPr>
        </p:nvSpPr>
        <p:spPr/>
        <p:txBody>
          <a:bodyPr/>
          <a:lstStyle/>
          <a:p>
            <a:r>
              <a:rPr lang="en-US" altLang="zh-TW" dirty="0"/>
              <a:t>16.3 </a:t>
            </a:r>
            <a:r>
              <a:rPr lang="zh-TW" altLang="en-US" dirty="0"/>
              <a:t>弦上脈波的速率</a:t>
            </a:r>
          </a:p>
        </p:txBody>
      </p:sp>
      <p:sp>
        <p:nvSpPr>
          <p:cNvPr id="3" name="內容版面配置區 2">
            <a:extLst>
              <a:ext uri="{FF2B5EF4-FFF2-40B4-BE49-F238E27FC236}">
                <a16:creationId xmlns:a16="http://schemas.microsoft.com/office/drawing/2014/main" id="{2FC15A35-2E2C-4EAB-891E-7930FDA3C5E9}"/>
              </a:ext>
            </a:extLst>
          </p:cNvPr>
          <p:cNvSpPr>
            <a:spLocks noGrp="1"/>
          </p:cNvSpPr>
          <p:nvPr>
            <p:ph idx="1"/>
          </p:nvPr>
        </p:nvSpPr>
        <p:spPr/>
        <p:txBody>
          <a:bodyPr/>
          <a:lstStyle/>
          <a:p>
            <a:r>
              <a:rPr lang="zh-TW" altLang="en-US" dirty="0">
                <a:cs typeface="Times New Roman" pitchFamily="18" charset="0"/>
              </a:rPr>
              <a:t>如果</a:t>
            </a:r>
            <a:r>
              <a:rPr lang="en-US" altLang="zh-TW" i="1" dirty="0">
                <a:cs typeface="Times New Roman" pitchFamily="18" charset="0"/>
              </a:rPr>
              <a:t>θ</a:t>
            </a:r>
            <a:r>
              <a:rPr lang="zh-TW" altLang="en-US" dirty="0">
                <a:cs typeface="Times New Roman" pitchFamily="18" charset="0"/>
              </a:rPr>
              <a:t>為垂線與到 </a:t>
            </a:r>
            <a:r>
              <a:rPr lang="en-US" altLang="zh-TW" i="1" dirty="0">
                <a:cs typeface="Times New Roman" pitchFamily="18" charset="0"/>
              </a:rPr>
              <a:t>B </a:t>
            </a:r>
            <a:r>
              <a:rPr lang="zh-TW" altLang="en-US" dirty="0">
                <a:cs typeface="Times New Roman" pitchFamily="18" charset="0"/>
              </a:rPr>
              <a:t>點的半徑線的夾角，則 </a:t>
            </a:r>
            <a:r>
              <a:rPr lang="en-US" altLang="zh-TW" i="1" dirty="0">
                <a:cs typeface="Times New Roman" pitchFamily="18" charset="0"/>
              </a:rPr>
              <a:t>AB </a:t>
            </a:r>
            <a:r>
              <a:rPr lang="zh-TW" altLang="en-US" dirty="0">
                <a:cs typeface="Times New Roman" pitchFamily="18" charset="0"/>
              </a:rPr>
              <a:t>長度為 </a:t>
            </a:r>
            <a:r>
              <a:rPr lang="en-US" altLang="zh-TW" i="1" dirty="0">
                <a:cs typeface="Times New Roman" pitchFamily="18" charset="0"/>
              </a:rPr>
              <a:t>R </a:t>
            </a:r>
            <a:r>
              <a:rPr lang="en-US" altLang="zh-TW" dirty="0">
                <a:cs typeface="Times New Roman" pitchFamily="18" charset="0"/>
              </a:rPr>
              <a:t>(</a:t>
            </a:r>
            <a:r>
              <a:rPr lang="en-US" altLang="zh-TW" dirty="0" err="1">
                <a:cs typeface="Times New Roman" pitchFamily="18" charset="0"/>
              </a:rPr>
              <a:t>2</a:t>
            </a:r>
            <a:r>
              <a:rPr lang="en-US" altLang="zh-TW" i="1" dirty="0" err="1">
                <a:cs typeface="Times New Roman" pitchFamily="18" charset="0"/>
              </a:rPr>
              <a:t>θ</a:t>
            </a:r>
            <a:r>
              <a:rPr lang="en-US" altLang="zh-TW" dirty="0">
                <a:cs typeface="Times New Roman" pitchFamily="18" charset="0"/>
              </a:rPr>
              <a:t>)</a:t>
            </a:r>
            <a:r>
              <a:rPr lang="zh-TW" altLang="en-US" dirty="0">
                <a:cs typeface="Times New Roman" pitchFamily="18" charset="0"/>
              </a:rPr>
              <a:t>。如果 </a:t>
            </a:r>
            <a:r>
              <a:rPr lang="en-US" altLang="zh-TW" i="1" dirty="0">
                <a:cs typeface="Times New Roman" pitchFamily="18" charset="0"/>
              </a:rPr>
              <a:t>μ </a:t>
            </a:r>
            <a:r>
              <a:rPr lang="zh-TW" altLang="en-US" dirty="0">
                <a:cs typeface="Times New Roman" pitchFamily="18" charset="0"/>
              </a:rPr>
              <a:t>為線質量密度</a:t>
            </a:r>
            <a:r>
              <a:rPr lang="en-US" altLang="zh-TW" dirty="0">
                <a:cs typeface="Times New Roman" pitchFamily="18" charset="0"/>
              </a:rPr>
              <a:t>(</a:t>
            </a:r>
            <a:r>
              <a:rPr lang="zh-TW" altLang="en-US" dirty="0">
                <a:cs typeface="Times New Roman" pitchFamily="18" charset="0"/>
              </a:rPr>
              <a:t>單位 </a:t>
            </a:r>
            <a:r>
              <a:rPr lang="en-US" altLang="zh-TW" dirty="0">
                <a:cs typeface="Times New Roman" pitchFamily="18" charset="0"/>
              </a:rPr>
              <a:t>kg/m)</a:t>
            </a:r>
            <a:r>
              <a:rPr lang="zh-TW" altLang="en-US" dirty="0">
                <a:cs typeface="Times New Roman" pitchFamily="18" charset="0"/>
              </a:rPr>
              <a:t>，則 </a:t>
            </a:r>
            <a:r>
              <a:rPr lang="en-US" altLang="zh-TW" i="1" dirty="0">
                <a:cs typeface="Times New Roman" pitchFamily="18" charset="0"/>
              </a:rPr>
              <a:t>AB </a:t>
            </a:r>
            <a:r>
              <a:rPr lang="zh-TW" altLang="en-US" dirty="0">
                <a:cs typeface="Times New Roman" pitchFamily="18" charset="0"/>
              </a:rPr>
              <a:t>段的質量為 </a:t>
            </a:r>
            <a:r>
              <a:rPr lang="en-US" altLang="zh-TW" i="1" dirty="0">
                <a:cs typeface="Times New Roman" pitchFamily="18" charset="0"/>
              </a:rPr>
              <a:t>m </a:t>
            </a:r>
            <a:r>
              <a:rPr lang="en-US" altLang="zh-TW" dirty="0">
                <a:cs typeface="Times New Roman" pitchFamily="18" charset="0"/>
              </a:rPr>
              <a:t>= 2</a:t>
            </a:r>
            <a:r>
              <a:rPr lang="en-US" altLang="zh-TW" i="1" dirty="0">
                <a:cs typeface="Times New Roman" pitchFamily="18" charset="0"/>
              </a:rPr>
              <a:t> </a:t>
            </a:r>
            <a:r>
              <a:rPr lang="en-US" altLang="zh-TW" i="1" dirty="0" err="1">
                <a:cs typeface="Times New Roman" pitchFamily="18" charset="0"/>
              </a:rPr>
              <a:t>μRθ</a:t>
            </a:r>
            <a:r>
              <a:rPr lang="zh-TW" altLang="en-US" dirty="0">
                <a:cs typeface="Times New Roman" pitchFamily="18" charset="0"/>
              </a:rPr>
              <a:t>。弦張力 </a:t>
            </a:r>
            <a:r>
              <a:rPr lang="en-US" altLang="zh-TW" i="1" dirty="0">
                <a:cs typeface="Times New Roman" pitchFamily="18" charset="0"/>
              </a:rPr>
              <a:t>F </a:t>
            </a:r>
            <a:r>
              <a:rPr lang="zh-TW" altLang="en-US" dirty="0">
                <a:cs typeface="Times New Roman" pitchFamily="18" charset="0"/>
              </a:rPr>
              <a:t>必須提供圓周運動所需的向心力。</a:t>
            </a:r>
          </a:p>
          <a:p>
            <a:endParaRPr lang="zh-TW" altLang="en-US" dirty="0"/>
          </a:p>
        </p:txBody>
      </p:sp>
      <p:sp>
        <p:nvSpPr>
          <p:cNvPr id="4" name="頁尾版面配置區 3">
            <a:extLst>
              <a:ext uri="{FF2B5EF4-FFF2-40B4-BE49-F238E27FC236}">
                <a16:creationId xmlns:a16="http://schemas.microsoft.com/office/drawing/2014/main" id="{BCF614FA-3228-4581-BD26-8E8534FB31EB}"/>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0CE22159-4A44-4574-97D4-88A2535EFC24}"/>
              </a:ext>
            </a:extLst>
          </p:cNvPr>
          <p:cNvSpPr>
            <a:spLocks noGrp="1"/>
          </p:cNvSpPr>
          <p:nvPr>
            <p:ph type="sldNum" sz="quarter" idx="12"/>
          </p:nvPr>
        </p:nvSpPr>
        <p:spPr/>
        <p:txBody>
          <a:bodyPr/>
          <a:lstStyle/>
          <a:p>
            <a:fld id="{FFF700D2-071F-440E-A3FF-180D34BA4EC8}" type="slidenum">
              <a:rPr lang="en-GB" smtClean="0"/>
              <a:t>21</a:t>
            </a:fld>
            <a:endParaRPr lang="en-GB"/>
          </a:p>
        </p:txBody>
      </p:sp>
      <p:pic>
        <p:nvPicPr>
          <p:cNvPr id="7" name="圖片 6">
            <a:extLst>
              <a:ext uri="{FF2B5EF4-FFF2-40B4-BE49-F238E27FC236}">
                <a16:creationId xmlns:a16="http://schemas.microsoft.com/office/drawing/2014/main" id="{C6B4EB1A-B922-42BA-96F1-2C0F5D3CBAD3}"/>
              </a:ext>
            </a:extLst>
          </p:cNvPr>
          <p:cNvPicPr>
            <a:picLocks noChangeAspect="1"/>
          </p:cNvPicPr>
          <p:nvPr/>
        </p:nvPicPr>
        <p:blipFill>
          <a:blip r:embed="rId2"/>
          <a:stretch>
            <a:fillRect/>
          </a:stretch>
        </p:blipFill>
        <p:spPr>
          <a:xfrm>
            <a:off x="4067944" y="3175106"/>
            <a:ext cx="4107180" cy="3193733"/>
          </a:xfrm>
          <a:prstGeom prst="rect">
            <a:avLst/>
          </a:prstGeom>
        </p:spPr>
      </p:pic>
      <p:pic>
        <p:nvPicPr>
          <p:cNvPr id="8" name="圖片 7">
            <a:extLst>
              <a:ext uri="{FF2B5EF4-FFF2-40B4-BE49-F238E27FC236}">
                <a16:creationId xmlns:a16="http://schemas.microsoft.com/office/drawing/2014/main" id="{5C57D084-932F-4369-85C1-9F085A166F52}"/>
              </a:ext>
            </a:extLst>
          </p:cNvPr>
          <p:cNvPicPr>
            <a:picLocks noChangeAspect="1"/>
          </p:cNvPicPr>
          <p:nvPr/>
        </p:nvPicPr>
        <p:blipFill>
          <a:blip r:embed="rId3"/>
          <a:stretch>
            <a:fillRect/>
          </a:stretch>
        </p:blipFill>
        <p:spPr>
          <a:xfrm>
            <a:off x="457200" y="5446343"/>
            <a:ext cx="4141946" cy="922496"/>
          </a:xfrm>
          <a:prstGeom prst="rect">
            <a:avLst/>
          </a:prstGeom>
        </p:spPr>
      </p:pic>
    </p:spTree>
    <p:extLst>
      <p:ext uri="{BB962C8B-B14F-4D97-AF65-F5344CB8AC3E}">
        <p14:creationId xmlns:p14="http://schemas.microsoft.com/office/powerpoint/2010/main" val="3731355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A18FFF-9226-489F-88C4-0787DEA25627}"/>
              </a:ext>
            </a:extLst>
          </p:cNvPr>
          <p:cNvSpPr>
            <a:spLocks noGrp="1"/>
          </p:cNvSpPr>
          <p:nvPr>
            <p:ph type="title"/>
          </p:nvPr>
        </p:nvSpPr>
        <p:spPr/>
        <p:txBody>
          <a:bodyPr/>
          <a:lstStyle/>
          <a:p>
            <a:r>
              <a:rPr lang="en-US" altLang="zh-TW" dirty="0"/>
              <a:t>16.3 </a:t>
            </a:r>
            <a:r>
              <a:rPr lang="zh-TW" altLang="en-US" dirty="0"/>
              <a:t>弦上脈波的速率</a:t>
            </a:r>
          </a:p>
        </p:txBody>
      </p:sp>
      <p:sp>
        <p:nvSpPr>
          <p:cNvPr id="3" name="內容版面配置區 2">
            <a:extLst>
              <a:ext uri="{FF2B5EF4-FFF2-40B4-BE49-F238E27FC236}">
                <a16:creationId xmlns:a16="http://schemas.microsoft.com/office/drawing/2014/main" id="{2FC15A35-2E2C-4EAB-891E-7930FDA3C5E9}"/>
              </a:ext>
            </a:extLst>
          </p:cNvPr>
          <p:cNvSpPr>
            <a:spLocks noGrp="1"/>
          </p:cNvSpPr>
          <p:nvPr>
            <p:ph idx="1"/>
          </p:nvPr>
        </p:nvSpPr>
        <p:spPr/>
        <p:txBody>
          <a:bodyPr/>
          <a:lstStyle/>
          <a:p>
            <a:pPr>
              <a:lnSpc>
                <a:spcPts val="4000"/>
              </a:lnSpc>
            </a:pPr>
            <a:r>
              <a:rPr lang="zh-TW" altLang="en-US" dirty="0">
                <a:cs typeface="Times New Roman" pitchFamily="18" charset="0"/>
              </a:rPr>
              <a:t>水平線與</a:t>
            </a:r>
            <a:r>
              <a:rPr lang="zh-TW" altLang="en-US" i="1" dirty="0">
                <a:cs typeface="Times New Roman" pitchFamily="18" charset="0"/>
              </a:rPr>
              <a:t> </a:t>
            </a:r>
            <a:r>
              <a:rPr lang="en-US" altLang="zh-TW" i="1" dirty="0">
                <a:cs typeface="Times New Roman" pitchFamily="18" charset="0"/>
              </a:rPr>
              <a:t>A </a:t>
            </a:r>
            <a:r>
              <a:rPr lang="zh-TW" altLang="en-US" dirty="0">
                <a:cs typeface="Times New Roman" pitchFamily="18" charset="0"/>
              </a:rPr>
              <a:t>及</a:t>
            </a:r>
            <a:r>
              <a:rPr lang="zh-TW" altLang="en-US" i="1" dirty="0">
                <a:cs typeface="Times New Roman" pitchFamily="18" charset="0"/>
              </a:rPr>
              <a:t> </a:t>
            </a:r>
            <a:r>
              <a:rPr lang="en-US" altLang="zh-TW" i="1" dirty="0">
                <a:cs typeface="Times New Roman" pitchFamily="18" charset="0"/>
              </a:rPr>
              <a:t>B</a:t>
            </a:r>
            <a:r>
              <a:rPr lang="en-US" altLang="zh-TW" dirty="0">
                <a:cs typeface="Times New Roman" pitchFamily="18" charset="0"/>
              </a:rPr>
              <a:t> </a:t>
            </a:r>
            <a:r>
              <a:rPr lang="zh-TW" altLang="en-US" dirty="0">
                <a:cs typeface="Times New Roman" pitchFamily="18" charset="0"/>
              </a:rPr>
              <a:t>點的切線所成的夾角恰也是</a:t>
            </a:r>
            <a:r>
              <a:rPr lang="en-US" altLang="zh-TW" i="1" dirty="0">
                <a:cs typeface="Times New Roman" pitchFamily="18" charset="0"/>
              </a:rPr>
              <a:t>θ</a:t>
            </a:r>
            <a:r>
              <a:rPr lang="zh-TW" altLang="en-US" dirty="0">
                <a:cs typeface="Times New Roman" pitchFamily="18" charset="0"/>
              </a:rPr>
              <a:t>。力量 </a:t>
            </a:r>
            <a:r>
              <a:rPr lang="en-US" altLang="zh-TW" i="1" dirty="0">
                <a:cs typeface="Times New Roman" pitchFamily="18" charset="0"/>
              </a:rPr>
              <a:t>F </a:t>
            </a:r>
            <a:r>
              <a:rPr lang="zh-TW" altLang="en-US" dirty="0">
                <a:cs typeface="Times New Roman" pitchFamily="18" charset="0"/>
              </a:rPr>
              <a:t>的水平分量互相抵 消，因此作用於該段的淨力為 </a:t>
            </a:r>
            <a:r>
              <a:rPr lang="en-US" altLang="zh-TW" dirty="0">
                <a:cs typeface="Times New Roman" pitchFamily="18" charset="0"/>
              </a:rPr>
              <a:t>2 </a:t>
            </a:r>
            <a:r>
              <a:rPr lang="en-US" altLang="zh-TW" i="1" dirty="0" err="1">
                <a:cs typeface="Times New Roman" pitchFamily="18" charset="0"/>
              </a:rPr>
              <a:t>F</a:t>
            </a:r>
            <a:r>
              <a:rPr lang="en-US" altLang="zh-TW" dirty="0" err="1">
                <a:cs typeface="Times New Roman" pitchFamily="18" charset="0"/>
              </a:rPr>
              <a:t>sin</a:t>
            </a:r>
            <a:r>
              <a:rPr lang="en-US" altLang="zh-TW" i="1" dirty="0">
                <a:cs typeface="Times New Roman" pitchFamily="18" charset="0"/>
              </a:rPr>
              <a:t> </a:t>
            </a:r>
            <a:r>
              <a:rPr lang="el-GR" altLang="zh-TW" i="1" dirty="0">
                <a:cs typeface="Times New Roman" pitchFamily="18" charset="0"/>
              </a:rPr>
              <a:t>θ</a:t>
            </a:r>
            <a:r>
              <a:rPr lang="zh-TW" altLang="el-GR" dirty="0">
                <a:cs typeface="Times New Roman" pitchFamily="18" charset="0"/>
              </a:rPr>
              <a:t>，</a:t>
            </a:r>
            <a:r>
              <a:rPr lang="zh-TW" altLang="en-US" dirty="0">
                <a:cs typeface="Times New Roman" pitchFamily="18" charset="0"/>
              </a:rPr>
              <a:t>方向垂直向下。</a:t>
            </a:r>
          </a:p>
        </p:txBody>
      </p:sp>
      <p:sp>
        <p:nvSpPr>
          <p:cNvPr id="4" name="頁尾版面配置區 3">
            <a:extLst>
              <a:ext uri="{FF2B5EF4-FFF2-40B4-BE49-F238E27FC236}">
                <a16:creationId xmlns:a16="http://schemas.microsoft.com/office/drawing/2014/main" id="{BCF614FA-3228-4581-BD26-8E8534FB31EB}"/>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0CE22159-4A44-4574-97D4-88A2535EFC24}"/>
              </a:ext>
            </a:extLst>
          </p:cNvPr>
          <p:cNvSpPr>
            <a:spLocks noGrp="1"/>
          </p:cNvSpPr>
          <p:nvPr>
            <p:ph type="sldNum" sz="quarter" idx="12"/>
          </p:nvPr>
        </p:nvSpPr>
        <p:spPr/>
        <p:txBody>
          <a:bodyPr/>
          <a:lstStyle/>
          <a:p>
            <a:fld id="{FFF700D2-071F-440E-A3FF-180D34BA4EC8}" type="slidenum">
              <a:rPr lang="en-GB" smtClean="0"/>
              <a:t>22</a:t>
            </a:fld>
            <a:endParaRPr lang="en-GB"/>
          </a:p>
        </p:txBody>
      </p:sp>
      <p:pic>
        <p:nvPicPr>
          <p:cNvPr id="7" name="圖片 6">
            <a:extLst>
              <a:ext uri="{FF2B5EF4-FFF2-40B4-BE49-F238E27FC236}">
                <a16:creationId xmlns:a16="http://schemas.microsoft.com/office/drawing/2014/main" id="{C6B4EB1A-B922-42BA-96F1-2C0F5D3CBAD3}"/>
              </a:ext>
            </a:extLst>
          </p:cNvPr>
          <p:cNvPicPr>
            <a:picLocks noChangeAspect="1"/>
          </p:cNvPicPr>
          <p:nvPr/>
        </p:nvPicPr>
        <p:blipFill>
          <a:blip r:embed="rId2"/>
          <a:stretch>
            <a:fillRect/>
          </a:stretch>
        </p:blipFill>
        <p:spPr>
          <a:xfrm>
            <a:off x="4067944" y="3175106"/>
            <a:ext cx="4107180" cy="3193733"/>
          </a:xfrm>
          <a:prstGeom prst="rect">
            <a:avLst/>
          </a:prstGeom>
        </p:spPr>
      </p:pic>
      <p:pic>
        <p:nvPicPr>
          <p:cNvPr id="8" name="圖片 7">
            <a:extLst>
              <a:ext uri="{FF2B5EF4-FFF2-40B4-BE49-F238E27FC236}">
                <a16:creationId xmlns:a16="http://schemas.microsoft.com/office/drawing/2014/main" id="{5C57D084-932F-4369-85C1-9F085A166F52}"/>
              </a:ext>
            </a:extLst>
          </p:cNvPr>
          <p:cNvPicPr>
            <a:picLocks noChangeAspect="1"/>
          </p:cNvPicPr>
          <p:nvPr/>
        </p:nvPicPr>
        <p:blipFill>
          <a:blip r:embed="rId3"/>
          <a:stretch>
            <a:fillRect/>
          </a:stretch>
        </p:blipFill>
        <p:spPr>
          <a:xfrm>
            <a:off x="457200" y="5446343"/>
            <a:ext cx="4141946" cy="922496"/>
          </a:xfrm>
          <a:prstGeom prst="rect">
            <a:avLst/>
          </a:prstGeom>
        </p:spPr>
      </p:pic>
    </p:spTree>
    <p:extLst>
      <p:ext uri="{BB962C8B-B14F-4D97-AF65-F5344CB8AC3E}">
        <p14:creationId xmlns:p14="http://schemas.microsoft.com/office/powerpoint/2010/main" val="1907588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5BBEDA-13A0-4584-ACE2-CE25C533A1AD}"/>
              </a:ext>
            </a:extLst>
          </p:cNvPr>
          <p:cNvSpPr>
            <a:spLocks noGrp="1"/>
          </p:cNvSpPr>
          <p:nvPr>
            <p:ph type="title"/>
          </p:nvPr>
        </p:nvSpPr>
        <p:spPr/>
        <p:txBody>
          <a:bodyPr/>
          <a:lstStyle/>
          <a:p>
            <a:r>
              <a:rPr lang="en-US" altLang="zh-TW" dirty="0"/>
              <a:t>16.3 </a:t>
            </a:r>
            <a:r>
              <a:rPr lang="zh-TW" altLang="en-US" dirty="0"/>
              <a:t>弦上脈波的速率</a:t>
            </a:r>
          </a:p>
        </p:txBody>
      </p:sp>
      <p:sp>
        <p:nvSpPr>
          <p:cNvPr id="3" name="內容版面配置區 2">
            <a:extLst>
              <a:ext uri="{FF2B5EF4-FFF2-40B4-BE49-F238E27FC236}">
                <a16:creationId xmlns:a16="http://schemas.microsoft.com/office/drawing/2014/main" id="{A480ECED-961E-4B2B-B19D-3A223900BD83}"/>
              </a:ext>
            </a:extLst>
          </p:cNvPr>
          <p:cNvSpPr>
            <a:spLocks noGrp="1"/>
          </p:cNvSpPr>
          <p:nvPr>
            <p:ph idx="1"/>
          </p:nvPr>
        </p:nvSpPr>
        <p:spPr/>
        <p:txBody>
          <a:bodyPr/>
          <a:lstStyle/>
          <a:p>
            <a:pPr>
              <a:lnSpc>
                <a:spcPts val="3400"/>
              </a:lnSpc>
            </a:pPr>
            <a:r>
              <a:rPr lang="zh-TW" altLang="en-US" dirty="0">
                <a:cs typeface="Times New Roman" pitchFamily="18" charset="0"/>
              </a:rPr>
              <a:t>由牛頓第二定律我們得到</a:t>
            </a:r>
            <a:endParaRPr lang="en-US" altLang="zh-TW" dirty="0">
              <a:cs typeface="Times New Roman" pitchFamily="18" charset="0"/>
            </a:endParaRPr>
          </a:p>
          <a:p>
            <a:pPr marL="0" indent="0">
              <a:lnSpc>
                <a:spcPts val="3400"/>
              </a:lnSpc>
              <a:buNone/>
            </a:pPr>
            <a:endParaRPr lang="en-US" altLang="zh-TW" dirty="0">
              <a:cs typeface="Times New Roman" pitchFamily="18" charset="0"/>
            </a:endParaRPr>
          </a:p>
          <a:p>
            <a:pPr>
              <a:lnSpc>
                <a:spcPts val="3400"/>
              </a:lnSpc>
            </a:pPr>
            <a:r>
              <a:rPr lang="zh-TW" altLang="en-US" dirty="0">
                <a:cs typeface="Times New Roman" pitchFamily="18" charset="0"/>
              </a:rPr>
              <a:t>因為脈波的高度很小，所以我們使用小角度的近似值 </a:t>
            </a:r>
            <a:r>
              <a:rPr lang="en-US" altLang="zh-TW" dirty="0">
                <a:cs typeface="Times New Roman" pitchFamily="18" charset="0"/>
              </a:rPr>
              <a:t>sin </a:t>
            </a:r>
            <a:r>
              <a:rPr lang="en-US" altLang="zh-TW" i="1" dirty="0">
                <a:cs typeface="Times New Roman" pitchFamily="18" charset="0"/>
              </a:rPr>
              <a:t>θ </a:t>
            </a:r>
            <a:r>
              <a:rPr lang="en-US" altLang="zh-TW" dirty="0">
                <a:cs typeface="Times New Roman" pitchFamily="18" charset="0"/>
              </a:rPr>
              <a:t>≈ </a:t>
            </a:r>
            <a:r>
              <a:rPr lang="en-US" altLang="zh-TW" i="1" dirty="0">
                <a:cs typeface="Times New Roman" pitchFamily="18" charset="0"/>
              </a:rPr>
              <a:t>θ </a:t>
            </a:r>
            <a:r>
              <a:rPr lang="zh-TW" altLang="en-US" dirty="0">
                <a:cs typeface="Times New Roman" pitchFamily="18" charset="0"/>
              </a:rPr>
              <a:t>及</a:t>
            </a:r>
            <a:r>
              <a:rPr lang="zh-TW" altLang="en-US" i="1" dirty="0">
                <a:cs typeface="Times New Roman" pitchFamily="18" charset="0"/>
              </a:rPr>
              <a:t> </a:t>
            </a:r>
            <a:r>
              <a:rPr lang="en-US" altLang="zh-TW" i="1" dirty="0">
                <a:cs typeface="Times New Roman" pitchFamily="18" charset="0"/>
              </a:rPr>
              <a:t>m </a:t>
            </a:r>
            <a:r>
              <a:rPr lang="en-US" altLang="zh-TW" dirty="0">
                <a:cs typeface="Times New Roman" pitchFamily="18" charset="0"/>
              </a:rPr>
              <a:t>= 2</a:t>
            </a:r>
            <a:r>
              <a:rPr lang="en-US" altLang="zh-TW" i="1" dirty="0">
                <a:cs typeface="Times New Roman" pitchFamily="18" charset="0"/>
              </a:rPr>
              <a:t> </a:t>
            </a:r>
            <a:r>
              <a:rPr lang="en-US" altLang="zh-TW" i="1" dirty="0" err="1">
                <a:cs typeface="Times New Roman" pitchFamily="18" charset="0"/>
              </a:rPr>
              <a:t>μRθ</a:t>
            </a:r>
            <a:r>
              <a:rPr lang="en-US" altLang="zh-TW" i="1" dirty="0">
                <a:cs typeface="Times New Roman" pitchFamily="18" charset="0"/>
              </a:rPr>
              <a:t> </a:t>
            </a:r>
            <a:r>
              <a:rPr lang="zh-TW" altLang="en-US" dirty="0">
                <a:cs typeface="Times New Roman" pitchFamily="18" charset="0"/>
              </a:rPr>
              <a:t>得：</a:t>
            </a:r>
            <a:r>
              <a:rPr lang="zh-TW" altLang="en-US" i="1" dirty="0">
                <a:cs typeface="Times New Roman" pitchFamily="18" charset="0"/>
              </a:rPr>
              <a:t> </a:t>
            </a:r>
            <a:br>
              <a:rPr lang="en-US" altLang="zh-TW" i="1" dirty="0">
                <a:cs typeface="Times New Roman" pitchFamily="18" charset="0"/>
              </a:rPr>
            </a:br>
            <a:endParaRPr lang="en-US" altLang="zh-TW" i="1" dirty="0">
              <a:cs typeface="Times New Roman" pitchFamily="18" charset="0"/>
            </a:endParaRPr>
          </a:p>
          <a:p>
            <a:pPr>
              <a:lnSpc>
                <a:spcPts val="3400"/>
              </a:lnSpc>
            </a:pPr>
            <a:endParaRPr lang="en-US" altLang="zh-TW" i="1" dirty="0">
              <a:cs typeface="Times New Roman" pitchFamily="18" charset="0"/>
            </a:endParaRPr>
          </a:p>
          <a:p>
            <a:pPr>
              <a:lnSpc>
                <a:spcPts val="3400"/>
              </a:lnSpc>
            </a:pPr>
            <a:r>
              <a:rPr lang="zh-TW" altLang="en-US" dirty="0">
                <a:cs typeface="Times New Roman" pitchFamily="18" charset="0"/>
              </a:rPr>
              <a:t>我們導出</a:t>
            </a:r>
            <a:br>
              <a:rPr lang="en-US" altLang="zh-TW" dirty="0">
                <a:cs typeface="Times New Roman" pitchFamily="18" charset="0"/>
              </a:rPr>
            </a:br>
            <a:endParaRPr lang="en-US" altLang="zh-TW" dirty="0">
              <a:cs typeface="Times New Roman" pitchFamily="18" charset="0"/>
            </a:endParaRPr>
          </a:p>
          <a:p>
            <a:pPr>
              <a:lnSpc>
                <a:spcPts val="3400"/>
              </a:lnSpc>
            </a:pPr>
            <a:r>
              <a:rPr lang="zh-TW" altLang="en-US" dirty="0">
                <a:cs typeface="Times New Roman" pitchFamily="18" charset="0"/>
              </a:rPr>
              <a:t>注意：速度為相對於介質而言。</a:t>
            </a:r>
            <a:endParaRPr lang="zh-TW" altLang="en-US" dirty="0"/>
          </a:p>
        </p:txBody>
      </p:sp>
      <p:sp>
        <p:nvSpPr>
          <p:cNvPr id="4" name="頁尾版面配置區 3">
            <a:extLst>
              <a:ext uri="{FF2B5EF4-FFF2-40B4-BE49-F238E27FC236}">
                <a16:creationId xmlns:a16="http://schemas.microsoft.com/office/drawing/2014/main" id="{7B6D108F-8B73-4E89-A81E-FE322C0512B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F482DDF5-41E7-4876-8AC0-B271708198C4}"/>
              </a:ext>
            </a:extLst>
          </p:cNvPr>
          <p:cNvSpPr>
            <a:spLocks noGrp="1"/>
          </p:cNvSpPr>
          <p:nvPr>
            <p:ph type="sldNum" sz="quarter" idx="12"/>
          </p:nvPr>
        </p:nvSpPr>
        <p:spPr/>
        <p:txBody>
          <a:bodyPr/>
          <a:lstStyle/>
          <a:p>
            <a:fld id="{FFF700D2-071F-440E-A3FF-180D34BA4EC8}" type="slidenum">
              <a:rPr lang="en-GB" smtClean="0"/>
              <a:t>23</a:t>
            </a:fld>
            <a:endParaRPr lang="en-GB"/>
          </a:p>
        </p:txBody>
      </p:sp>
      <p:pic>
        <p:nvPicPr>
          <p:cNvPr id="6" name="圖片 5">
            <a:extLst>
              <a:ext uri="{FF2B5EF4-FFF2-40B4-BE49-F238E27FC236}">
                <a16:creationId xmlns:a16="http://schemas.microsoft.com/office/drawing/2014/main" id="{89D1EC8E-F86C-40CD-BAAD-ABD256067092}"/>
              </a:ext>
            </a:extLst>
          </p:cNvPr>
          <p:cNvPicPr>
            <a:picLocks noChangeAspect="1"/>
          </p:cNvPicPr>
          <p:nvPr/>
        </p:nvPicPr>
        <p:blipFill rotWithShape="1">
          <a:blip r:embed="rId2"/>
          <a:srcRect t="9000"/>
          <a:stretch/>
        </p:blipFill>
        <p:spPr>
          <a:xfrm>
            <a:off x="3535204" y="1844824"/>
            <a:ext cx="2073592" cy="728092"/>
          </a:xfrm>
          <a:prstGeom prst="rect">
            <a:avLst/>
          </a:prstGeom>
        </p:spPr>
      </p:pic>
      <p:pic>
        <p:nvPicPr>
          <p:cNvPr id="7" name="圖片 6">
            <a:extLst>
              <a:ext uri="{FF2B5EF4-FFF2-40B4-BE49-F238E27FC236}">
                <a16:creationId xmlns:a16="http://schemas.microsoft.com/office/drawing/2014/main" id="{8782418B-94A9-4FCD-9974-69BB818AC8B8}"/>
              </a:ext>
            </a:extLst>
          </p:cNvPr>
          <p:cNvPicPr>
            <a:picLocks noChangeAspect="1"/>
          </p:cNvPicPr>
          <p:nvPr/>
        </p:nvPicPr>
        <p:blipFill>
          <a:blip r:embed="rId3"/>
          <a:stretch>
            <a:fillRect/>
          </a:stretch>
        </p:blipFill>
        <p:spPr>
          <a:xfrm>
            <a:off x="3491880" y="3464294"/>
            <a:ext cx="2040255" cy="773430"/>
          </a:xfrm>
          <a:prstGeom prst="rect">
            <a:avLst/>
          </a:prstGeom>
        </p:spPr>
      </p:pic>
      <p:pic>
        <p:nvPicPr>
          <p:cNvPr id="8" name="圖片 7">
            <a:extLst>
              <a:ext uri="{FF2B5EF4-FFF2-40B4-BE49-F238E27FC236}">
                <a16:creationId xmlns:a16="http://schemas.microsoft.com/office/drawing/2014/main" id="{EE2299A1-FBBA-460B-AA88-D5A57D27C3CB}"/>
              </a:ext>
            </a:extLst>
          </p:cNvPr>
          <p:cNvPicPr>
            <a:picLocks noChangeAspect="1"/>
          </p:cNvPicPr>
          <p:nvPr/>
        </p:nvPicPr>
        <p:blipFill>
          <a:blip r:embed="rId4"/>
          <a:stretch>
            <a:fillRect/>
          </a:stretch>
        </p:blipFill>
        <p:spPr>
          <a:xfrm>
            <a:off x="2718434" y="4705112"/>
            <a:ext cx="5780723" cy="786765"/>
          </a:xfrm>
          <a:prstGeom prst="rect">
            <a:avLst/>
          </a:prstGeom>
        </p:spPr>
      </p:pic>
    </p:spTree>
    <p:extLst>
      <p:ext uri="{BB962C8B-B14F-4D97-AF65-F5344CB8AC3E}">
        <p14:creationId xmlns:p14="http://schemas.microsoft.com/office/powerpoint/2010/main" val="2209495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0AA078-8BE3-4AE2-BC0E-B4EF4CF1B090}"/>
              </a:ext>
            </a:extLst>
          </p:cNvPr>
          <p:cNvSpPr>
            <a:spLocks noGrp="1"/>
          </p:cNvSpPr>
          <p:nvPr>
            <p:ph type="title"/>
          </p:nvPr>
        </p:nvSpPr>
        <p:spPr/>
        <p:txBody>
          <a:bodyPr/>
          <a:lstStyle/>
          <a:p>
            <a:r>
              <a:rPr lang="en-US" altLang="zh-TW" dirty="0"/>
              <a:t>16.3 </a:t>
            </a:r>
            <a:r>
              <a:rPr lang="zh-TW" altLang="en-US" dirty="0"/>
              <a:t>弦上脈波的速率</a:t>
            </a:r>
          </a:p>
        </p:txBody>
      </p:sp>
      <p:sp>
        <p:nvSpPr>
          <p:cNvPr id="3" name="內容版面配置區 2">
            <a:extLst>
              <a:ext uri="{FF2B5EF4-FFF2-40B4-BE49-F238E27FC236}">
                <a16:creationId xmlns:a16="http://schemas.microsoft.com/office/drawing/2014/main" id="{85A3CFB4-C99E-407B-9D4B-63ABB045F876}"/>
              </a:ext>
            </a:extLst>
          </p:cNvPr>
          <p:cNvSpPr>
            <a:spLocks noGrp="1"/>
          </p:cNvSpPr>
          <p:nvPr>
            <p:ph idx="1"/>
          </p:nvPr>
        </p:nvSpPr>
        <p:spPr/>
        <p:txBody>
          <a:bodyPr>
            <a:normAutofit/>
          </a:bodyPr>
          <a:lstStyle/>
          <a:p>
            <a:pPr>
              <a:lnSpc>
                <a:spcPts val="4000"/>
              </a:lnSpc>
            </a:pPr>
            <a:r>
              <a:rPr lang="en-US" altLang="zh-TW" dirty="0">
                <a:cs typeface="Times New Roman" pitchFamily="18" charset="0"/>
              </a:rPr>
              <a:t>16.1 </a:t>
            </a:r>
            <a:r>
              <a:rPr lang="zh-TW" altLang="en-US" dirty="0">
                <a:cs typeface="Times New Roman" pitchFamily="18" charset="0"/>
              </a:rPr>
              <a:t>式適用於任何形式的小振幅脈波。張力 </a:t>
            </a:r>
            <a:r>
              <a:rPr lang="en-US" altLang="zh-TW" i="1" dirty="0">
                <a:cs typeface="Times New Roman" pitchFamily="18" charset="0"/>
              </a:rPr>
              <a:t>F </a:t>
            </a:r>
            <a:r>
              <a:rPr lang="zh-TW" altLang="en-US" dirty="0">
                <a:cs typeface="Times New Roman" pitchFamily="18" charset="0"/>
              </a:rPr>
              <a:t>告訴我們弦試著恢復其平衡位置的強烈程度。質量密度為弦的慣性度量。通常，力學波傳遞通過一介質其波速有如下型式：</a:t>
            </a:r>
            <a:br>
              <a:rPr lang="en-US" altLang="zh-TW" dirty="0">
                <a:cs typeface="Times New Roman" pitchFamily="18" charset="0"/>
              </a:rPr>
            </a:br>
            <a:endParaRPr lang="en-US" altLang="zh-TW" dirty="0">
              <a:cs typeface="Times New Roman" pitchFamily="18" charset="0"/>
            </a:endParaRPr>
          </a:p>
          <a:p>
            <a:pPr>
              <a:lnSpc>
                <a:spcPts val="4000"/>
              </a:lnSpc>
            </a:pPr>
            <a:endParaRPr lang="en-US" altLang="zh-TW" dirty="0">
              <a:cs typeface="Times New Roman" pitchFamily="18" charset="0"/>
            </a:endParaRPr>
          </a:p>
          <a:p>
            <a:pPr>
              <a:lnSpc>
                <a:spcPts val="4000"/>
              </a:lnSpc>
            </a:pPr>
            <a:r>
              <a:rPr lang="zh-TW" altLang="en-US" dirty="0">
                <a:cs typeface="Times New Roman" pitchFamily="18" charset="0"/>
              </a:rPr>
              <a:t>後面我們將看到聲波的情形，其恢復力因數為一彈性常數及其慣性因數為質量密度。 </a:t>
            </a:r>
            <a:endParaRPr lang="zh-TW" altLang="en-US" dirty="0"/>
          </a:p>
        </p:txBody>
      </p:sp>
      <p:sp>
        <p:nvSpPr>
          <p:cNvPr id="4" name="頁尾版面配置區 3">
            <a:extLst>
              <a:ext uri="{FF2B5EF4-FFF2-40B4-BE49-F238E27FC236}">
                <a16:creationId xmlns:a16="http://schemas.microsoft.com/office/drawing/2014/main" id="{B7835B65-B6BC-4931-A253-C79CB8D7CEC1}"/>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05A1D807-B348-4B07-B480-AAA1C0844CDB}"/>
              </a:ext>
            </a:extLst>
          </p:cNvPr>
          <p:cNvSpPr>
            <a:spLocks noGrp="1"/>
          </p:cNvSpPr>
          <p:nvPr>
            <p:ph type="sldNum" sz="quarter" idx="12"/>
          </p:nvPr>
        </p:nvSpPr>
        <p:spPr/>
        <p:txBody>
          <a:bodyPr/>
          <a:lstStyle/>
          <a:p>
            <a:fld id="{FFF700D2-071F-440E-A3FF-180D34BA4EC8}" type="slidenum">
              <a:rPr lang="en-GB" smtClean="0"/>
              <a:t>24</a:t>
            </a:fld>
            <a:endParaRPr lang="en-GB"/>
          </a:p>
        </p:txBody>
      </p:sp>
      <p:pic>
        <p:nvPicPr>
          <p:cNvPr id="6" name="圖片 5">
            <a:extLst>
              <a:ext uri="{FF2B5EF4-FFF2-40B4-BE49-F238E27FC236}">
                <a16:creationId xmlns:a16="http://schemas.microsoft.com/office/drawing/2014/main" id="{74B4E956-0793-4696-87E5-21FA5F66A3CF}"/>
              </a:ext>
            </a:extLst>
          </p:cNvPr>
          <p:cNvPicPr>
            <a:picLocks noChangeAspect="1"/>
          </p:cNvPicPr>
          <p:nvPr/>
        </p:nvPicPr>
        <p:blipFill>
          <a:blip r:embed="rId2"/>
          <a:stretch>
            <a:fillRect/>
          </a:stretch>
        </p:blipFill>
        <p:spPr>
          <a:xfrm>
            <a:off x="2267744" y="3573016"/>
            <a:ext cx="6260783" cy="1126808"/>
          </a:xfrm>
          <a:prstGeom prst="rect">
            <a:avLst/>
          </a:prstGeom>
        </p:spPr>
      </p:pic>
    </p:spTree>
    <p:extLst>
      <p:ext uri="{BB962C8B-B14F-4D97-AF65-F5344CB8AC3E}">
        <p14:creationId xmlns:p14="http://schemas.microsoft.com/office/powerpoint/2010/main" val="1143411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7DCF450-8E2D-46D5-B127-72F7B3CF2CBD}"/>
              </a:ext>
            </a:extLst>
          </p:cNvPr>
          <p:cNvSpPr>
            <a:spLocks noGrp="1"/>
          </p:cNvSpPr>
          <p:nvPr>
            <p:ph type="title"/>
          </p:nvPr>
        </p:nvSpPr>
        <p:spPr/>
        <p:txBody>
          <a:bodyPr/>
          <a:lstStyle/>
          <a:p>
            <a:r>
              <a:rPr lang="zh-TW" altLang="en-US" dirty="0"/>
              <a:t>例題 </a:t>
            </a:r>
            <a:r>
              <a:rPr lang="en-US" altLang="zh-TW" dirty="0"/>
              <a:t>16.1</a:t>
            </a:r>
            <a:endParaRPr lang="zh-TW" altLang="en-US" dirty="0"/>
          </a:p>
        </p:txBody>
      </p:sp>
      <p:sp>
        <p:nvSpPr>
          <p:cNvPr id="7" name="文字版面配置區 6">
            <a:extLst>
              <a:ext uri="{FF2B5EF4-FFF2-40B4-BE49-F238E27FC236}">
                <a16:creationId xmlns:a16="http://schemas.microsoft.com/office/drawing/2014/main" id="{1E17F713-147F-4528-AABC-C8491C799CAE}"/>
              </a:ext>
            </a:extLst>
          </p:cNvPr>
          <p:cNvSpPr>
            <a:spLocks noGrp="1"/>
          </p:cNvSpPr>
          <p:nvPr>
            <p:ph type="body" idx="1"/>
          </p:nvPr>
        </p:nvSpPr>
        <p:spPr/>
        <p:txBody>
          <a:bodyPr/>
          <a:lstStyle/>
          <a:p>
            <a:r>
              <a:rPr lang="zh-TW" altLang="en-US" dirty="0">
                <a:cs typeface="Times New Roman" pitchFamily="18" charset="0"/>
              </a:rPr>
              <a:t>弦的一端是固定的，另一端跨於一滑輪之上並接著一質量為 </a:t>
            </a:r>
            <a:r>
              <a:rPr lang="en-US" altLang="zh-TW" dirty="0">
                <a:cs typeface="Times New Roman" pitchFamily="18" charset="0"/>
              </a:rPr>
              <a:t>2.00 kg </a:t>
            </a:r>
            <a:r>
              <a:rPr lang="zh-TW" altLang="en-US" dirty="0">
                <a:cs typeface="Times New Roman" pitchFamily="18" charset="0"/>
              </a:rPr>
              <a:t>的磚塊，如圖 </a:t>
            </a:r>
            <a:r>
              <a:rPr lang="en-US" altLang="zh-TW" dirty="0">
                <a:cs typeface="Times New Roman" pitchFamily="18" charset="0"/>
              </a:rPr>
              <a:t>16.8 </a:t>
            </a:r>
            <a:r>
              <a:rPr lang="zh-TW" altLang="en-US" dirty="0">
                <a:cs typeface="Times New Roman" pitchFamily="18" charset="0"/>
              </a:rPr>
              <a:t>所示。水平部分的長度為 </a:t>
            </a:r>
            <a:r>
              <a:rPr lang="en-US" altLang="zh-TW" dirty="0">
                <a:cs typeface="Times New Roman" pitchFamily="18" charset="0"/>
              </a:rPr>
              <a:t>1.60 m</a:t>
            </a:r>
            <a:r>
              <a:rPr lang="zh-TW" altLang="en-US" dirty="0">
                <a:cs typeface="Times New Roman" pitchFamily="18" charset="0"/>
              </a:rPr>
              <a:t>，質量為 </a:t>
            </a:r>
            <a:r>
              <a:rPr lang="en-US" altLang="zh-TW" dirty="0">
                <a:cs typeface="Times New Roman" pitchFamily="18" charset="0"/>
              </a:rPr>
              <a:t>20.0 g</a:t>
            </a:r>
            <a:r>
              <a:rPr lang="zh-TW" altLang="en-US" dirty="0">
                <a:cs typeface="Times New Roman" pitchFamily="18" charset="0"/>
              </a:rPr>
              <a:t>。弦上橫波的速度為何？</a:t>
            </a:r>
          </a:p>
          <a:p>
            <a:endParaRPr lang="zh-TW" altLang="en-US" dirty="0"/>
          </a:p>
        </p:txBody>
      </p:sp>
      <p:sp>
        <p:nvSpPr>
          <p:cNvPr id="4" name="頁尾版面配置區 3">
            <a:extLst>
              <a:ext uri="{FF2B5EF4-FFF2-40B4-BE49-F238E27FC236}">
                <a16:creationId xmlns:a16="http://schemas.microsoft.com/office/drawing/2014/main" id="{062B402B-E8F2-422C-8941-CBAEBBC0719A}"/>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13854AE7-6FAC-403C-8FFD-2D174D4B9710}"/>
              </a:ext>
            </a:extLst>
          </p:cNvPr>
          <p:cNvSpPr>
            <a:spLocks noGrp="1"/>
          </p:cNvSpPr>
          <p:nvPr>
            <p:ph type="sldNum" sz="quarter" idx="12"/>
          </p:nvPr>
        </p:nvSpPr>
        <p:spPr/>
        <p:txBody>
          <a:bodyPr/>
          <a:lstStyle/>
          <a:p>
            <a:fld id="{FFF700D2-071F-440E-A3FF-180D34BA4EC8}" type="slidenum">
              <a:rPr lang="en-GB" smtClean="0"/>
              <a:t>25</a:t>
            </a:fld>
            <a:endParaRPr lang="en-GB"/>
          </a:p>
        </p:txBody>
      </p:sp>
      <p:sp>
        <p:nvSpPr>
          <p:cNvPr id="8" name="箭號: 有線條的向右箭號 7">
            <a:hlinkClick r:id="rId2" action="ppaction://hlinkfile"/>
            <a:extLst>
              <a:ext uri="{FF2B5EF4-FFF2-40B4-BE49-F238E27FC236}">
                <a16:creationId xmlns:a16="http://schemas.microsoft.com/office/drawing/2014/main" id="{BD68871B-B50A-41FB-A093-5882FE860289}"/>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pic>
        <p:nvPicPr>
          <p:cNvPr id="9" name="圖片 8">
            <a:extLst>
              <a:ext uri="{FF2B5EF4-FFF2-40B4-BE49-F238E27FC236}">
                <a16:creationId xmlns:a16="http://schemas.microsoft.com/office/drawing/2014/main" id="{AC1BBD26-92AF-47DE-B9A9-70F9298EC263}"/>
              </a:ext>
            </a:extLst>
          </p:cNvPr>
          <p:cNvPicPr>
            <a:picLocks noChangeAspect="1"/>
          </p:cNvPicPr>
          <p:nvPr/>
        </p:nvPicPr>
        <p:blipFill>
          <a:blip r:embed="rId3"/>
          <a:stretch>
            <a:fillRect/>
          </a:stretch>
        </p:blipFill>
        <p:spPr>
          <a:xfrm>
            <a:off x="5292080" y="3985602"/>
            <a:ext cx="2903220" cy="2251710"/>
          </a:xfrm>
          <a:prstGeom prst="rect">
            <a:avLst/>
          </a:prstGeom>
        </p:spPr>
      </p:pic>
    </p:spTree>
    <p:extLst>
      <p:ext uri="{BB962C8B-B14F-4D97-AF65-F5344CB8AC3E}">
        <p14:creationId xmlns:p14="http://schemas.microsoft.com/office/powerpoint/2010/main" val="67477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C41699-B869-4887-990C-8F1D4A4B89F8}"/>
              </a:ext>
            </a:extLst>
          </p:cNvPr>
          <p:cNvSpPr>
            <a:spLocks noGrp="1"/>
          </p:cNvSpPr>
          <p:nvPr>
            <p:ph type="title"/>
          </p:nvPr>
        </p:nvSpPr>
        <p:spPr/>
        <p:txBody>
          <a:bodyPr/>
          <a:lstStyle/>
          <a:p>
            <a:r>
              <a:rPr lang="en-US" altLang="zh-TW" dirty="0"/>
              <a:t>16.4</a:t>
            </a:r>
            <a:r>
              <a:rPr lang="zh-TW" altLang="en-US" dirty="0">
                <a:solidFill>
                  <a:schemeClr val="accent2">
                    <a:lumMod val="75000"/>
                  </a:schemeClr>
                </a:solidFill>
              </a:rPr>
              <a:t> </a:t>
            </a:r>
            <a:r>
              <a:rPr lang="zh-TW" altLang="en-US" dirty="0"/>
              <a:t>反射及透射</a:t>
            </a:r>
          </a:p>
        </p:txBody>
      </p:sp>
      <p:sp>
        <p:nvSpPr>
          <p:cNvPr id="3" name="內容版面配置區 2">
            <a:extLst>
              <a:ext uri="{FF2B5EF4-FFF2-40B4-BE49-F238E27FC236}">
                <a16:creationId xmlns:a16="http://schemas.microsoft.com/office/drawing/2014/main" id="{AB46B30D-83E1-40ED-9544-E8C9457A7DBD}"/>
              </a:ext>
            </a:extLst>
          </p:cNvPr>
          <p:cNvSpPr>
            <a:spLocks noGrp="1"/>
          </p:cNvSpPr>
          <p:nvPr>
            <p:ph idx="1"/>
          </p:nvPr>
        </p:nvSpPr>
        <p:spPr/>
        <p:txBody>
          <a:bodyPr/>
          <a:lstStyle/>
          <a:p>
            <a:r>
              <a:rPr lang="zh-TW" altLang="en-US" dirty="0">
                <a:cs typeface="Times New Roman" pitchFamily="18" charset="0"/>
              </a:rPr>
              <a:t>當脈波沿著弦行進達到末端時會反射。如果末端固定，如圖 </a:t>
            </a:r>
            <a:r>
              <a:rPr lang="en-US" altLang="zh-TW" dirty="0" err="1">
                <a:cs typeface="Times New Roman" pitchFamily="18" charset="0"/>
              </a:rPr>
              <a:t>16.9a</a:t>
            </a:r>
            <a:r>
              <a:rPr lang="zh-TW" altLang="en-US" dirty="0">
                <a:cs typeface="Times New Roman" pitchFamily="18" charset="0"/>
              </a:rPr>
              <a:t>，脈波反相地反射。</a:t>
            </a:r>
            <a:endParaRPr lang="en-US" altLang="zh-TW"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CABA8B01-3F26-46A8-A0BF-B08EE8A26997}"/>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B6E2DF71-E0A5-45D3-A629-550BA9581366}"/>
              </a:ext>
            </a:extLst>
          </p:cNvPr>
          <p:cNvSpPr>
            <a:spLocks noGrp="1"/>
          </p:cNvSpPr>
          <p:nvPr>
            <p:ph type="sldNum" sz="quarter" idx="12"/>
          </p:nvPr>
        </p:nvSpPr>
        <p:spPr/>
        <p:txBody>
          <a:bodyPr/>
          <a:lstStyle/>
          <a:p>
            <a:fld id="{FFF700D2-071F-440E-A3FF-180D34BA4EC8}" type="slidenum">
              <a:rPr lang="en-GB" smtClean="0"/>
              <a:t>26</a:t>
            </a:fld>
            <a:endParaRPr lang="en-GB"/>
          </a:p>
        </p:txBody>
      </p:sp>
      <p:pic>
        <p:nvPicPr>
          <p:cNvPr id="7" name="圖片 6">
            <a:extLst>
              <a:ext uri="{FF2B5EF4-FFF2-40B4-BE49-F238E27FC236}">
                <a16:creationId xmlns:a16="http://schemas.microsoft.com/office/drawing/2014/main" id="{4B60EF16-20DE-4C4F-84A0-C4D7CA30EA08}"/>
              </a:ext>
            </a:extLst>
          </p:cNvPr>
          <p:cNvPicPr>
            <a:picLocks noChangeAspect="1"/>
          </p:cNvPicPr>
          <p:nvPr/>
        </p:nvPicPr>
        <p:blipFill>
          <a:blip r:embed="rId2"/>
          <a:stretch>
            <a:fillRect/>
          </a:stretch>
        </p:blipFill>
        <p:spPr>
          <a:xfrm>
            <a:off x="827584" y="2685741"/>
            <a:ext cx="7783210" cy="3695587"/>
          </a:xfrm>
          <a:prstGeom prst="rect">
            <a:avLst/>
          </a:prstGeom>
        </p:spPr>
      </p:pic>
    </p:spTree>
    <p:extLst>
      <p:ext uri="{BB962C8B-B14F-4D97-AF65-F5344CB8AC3E}">
        <p14:creationId xmlns:p14="http://schemas.microsoft.com/office/powerpoint/2010/main" val="176020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C41699-B869-4887-990C-8F1D4A4B89F8}"/>
              </a:ext>
            </a:extLst>
          </p:cNvPr>
          <p:cNvSpPr>
            <a:spLocks noGrp="1"/>
          </p:cNvSpPr>
          <p:nvPr>
            <p:ph type="title"/>
          </p:nvPr>
        </p:nvSpPr>
        <p:spPr/>
        <p:txBody>
          <a:bodyPr/>
          <a:lstStyle/>
          <a:p>
            <a:r>
              <a:rPr lang="en-US" altLang="zh-TW" dirty="0"/>
              <a:t>16.4</a:t>
            </a:r>
            <a:r>
              <a:rPr lang="zh-TW" altLang="en-US" dirty="0"/>
              <a:t> 反射及透射</a:t>
            </a:r>
          </a:p>
        </p:txBody>
      </p:sp>
      <p:sp>
        <p:nvSpPr>
          <p:cNvPr id="3" name="內容版面配置區 2">
            <a:extLst>
              <a:ext uri="{FF2B5EF4-FFF2-40B4-BE49-F238E27FC236}">
                <a16:creationId xmlns:a16="http://schemas.microsoft.com/office/drawing/2014/main" id="{AB46B30D-83E1-40ED-9544-E8C9457A7DBD}"/>
              </a:ext>
            </a:extLst>
          </p:cNvPr>
          <p:cNvSpPr>
            <a:spLocks noGrp="1"/>
          </p:cNvSpPr>
          <p:nvPr>
            <p:ph idx="1"/>
          </p:nvPr>
        </p:nvSpPr>
        <p:spPr/>
        <p:txBody>
          <a:bodyPr/>
          <a:lstStyle/>
          <a:p>
            <a:r>
              <a:rPr lang="zh-TW" altLang="en-US" dirty="0"/>
              <a:t>我們也可以實驗讓弦的一端做成一環可於桿子上滑動，這稱為自由端，如圖 </a:t>
            </a:r>
            <a:r>
              <a:rPr lang="en-US" altLang="zh-TW" dirty="0" err="1"/>
              <a:t>16.9b</a:t>
            </a:r>
            <a:r>
              <a:rPr lang="zh-TW" altLang="en-US" dirty="0"/>
              <a:t>。在這種情形下，弦沒有垂直的限制，最後，反射脈波不反相。 </a:t>
            </a:r>
          </a:p>
        </p:txBody>
      </p:sp>
      <p:sp>
        <p:nvSpPr>
          <p:cNvPr id="4" name="頁尾版面配置區 3">
            <a:extLst>
              <a:ext uri="{FF2B5EF4-FFF2-40B4-BE49-F238E27FC236}">
                <a16:creationId xmlns:a16="http://schemas.microsoft.com/office/drawing/2014/main" id="{CABA8B01-3F26-46A8-A0BF-B08EE8A26997}"/>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B6E2DF71-E0A5-45D3-A629-550BA9581366}"/>
              </a:ext>
            </a:extLst>
          </p:cNvPr>
          <p:cNvSpPr>
            <a:spLocks noGrp="1"/>
          </p:cNvSpPr>
          <p:nvPr>
            <p:ph type="sldNum" sz="quarter" idx="12"/>
          </p:nvPr>
        </p:nvSpPr>
        <p:spPr/>
        <p:txBody>
          <a:bodyPr/>
          <a:lstStyle/>
          <a:p>
            <a:fld id="{FFF700D2-071F-440E-A3FF-180D34BA4EC8}" type="slidenum">
              <a:rPr lang="en-GB" smtClean="0"/>
              <a:pPr/>
              <a:t>27</a:t>
            </a:fld>
            <a:endParaRPr lang="en-GB"/>
          </a:p>
        </p:txBody>
      </p:sp>
      <p:pic>
        <p:nvPicPr>
          <p:cNvPr id="6" name="圖片 5">
            <a:extLst>
              <a:ext uri="{FF2B5EF4-FFF2-40B4-BE49-F238E27FC236}">
                <a16:creationId xmlns:a16="http://schemas.microsoft.com/office/drawing/2014/main" id="{09CAE72B-03F1-4D16-82A6-6A5A469A8E84}"/>
              </a:ext>
            </a:extLst>
          </p:cNvPr>
          <p:cNvPicPr>
            <a:picLocks noChangeAspect="1"/>
          </p:cNvPicPr>
          <p:nvPr/>
        </p:nvPicPr>
        <p:blipFill>
          <a:blip r:embed="rId2"/>
          <a:stretch>
            <a:fillRect/>
          </a:stretch>
        </p:blipFill>
        <p:spPr>
          <a:xfrm>
            <a:off x="827584" y="2685741"/>
            <a:ext cx="7783210" cy="3695587"/>
          </a:xfrm>
          <a:prstGeom prst="rect">
            <a:avLst/>
          </a:prstGeom>
        </p:spPr>
      </p:pic>
    </p:spTree>
    <p:extLst>
      <p:ext uri="{BB962C8B-B14F-4D97-AF65-F5344CB8AC3E}">
        <p14:creationId xmlns:p14="http://schemas.microsoft.com/office/powerpoint/2010/main" val="191429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03DB1B-93F6-4C21-BC73-F3D47F2E8F45}"/>
              </a:ext>
            </a:extLst>
          </p:cNvPr>
          <p:cNvSpPr>
            <a:spLocks noGrp="1"/>
          </p:cNvSpPr>
          <p:nvPr>
            <p:ph type="title"/>
          </p:nvPr>
        </p:nvSpPr>
        <p:spPr/>
        <p:txBody>
          <a:bodyPr/>
          <a:lstStyle/>
          <a:p>
            <a:r>
              <a:rPr lang="en-US" altLang="zh-TW" dirty="0"/>
              <a:t>16.4</a:t>
            </a:r>
            <a:r>
              <a:rPr lang="zh-TW" altLang="en-US" dirty="0">
                <a:solidFill>
                  <a:schemeClr val="accent2">
                    <a:lumMod val="75000"/>
                  </a:schemeClr>
                </a:solidFill>
              </a:rPr>
              <a:t> </a:t>
            </a:r>
            <a:r>
              <a:rPr lang="zh-TW" altLang="en-US" dirty="0"/>
              <a:t>反射及透射</a:t>
            </a:r>
          </a:p>
        </p:txBody>
      </p:sp>
      <p:sp>
        <p:nvSpPr>
          <p:cNvPr id="3" name="內容版面配置區 2">
            <a:extLst>
              <a:ext uri="{FF2B5EF4-FFF2-40B4-BE49-F238E27FC236}">
                <a16:creationId xmlns:a16="http://schemas.microsoft.com/office/drawing/2014/main" id="{82D09A58-7DB7-433F-95E7-DF54624AC56F}"/>
              </a:ext>
            </a:extLst>
          </p:cNvPr>
          <p:cNvSpPr>
            <a:spLocks noGrp="1"/>
          </p:cNvSpPr>
          <p:nvPr>
            <p:ph sz="half" idx="1"/>
          </p:nvPr>
        </p:nvSpPr>
        <p:spPr>
          <a:xfrm>
            <a:off x="457200" y="1340768"/>
            <a:ext cx="2386608" cy="5040560"/>
          </a:xfrm>
        </p:spPr>
        <p:txBody>
          <a:bodyPr/>
          <a:lstStyle/>
          <a:p>
            <a:r>
              <a:rPr lang="zh-TW" altLang="en-US" dirty="0">
                <a:cs typeface="Times New Roman" pitchFamily="18" charset="0"/>
              </a:rPr>
              <a:t>反射過程的細節可以由真實脈波和由右邊來的一假想脈波的疊加來重組出來，如圖 </a:t>
            </a:r>
            <a:r>
              <a:rPr lang="en-US" altLang="zh-TW" dirty="0">
                <a:cs typeface="Times New Roman" pitchFamily="18" charset="0"/>
              </a:rPr>
              <a:t>16.10</a:t>
            </a:r>
            <a:r>
              <a:rPr lang="zh-TW" altLang="en-US" dirty="0">
                <a:cs typeface="Times New Roman" pitchFamily="18" charset="0"/>
              </a:rPr>
              <a:t>。</a:t>
            </a:r>
          </a:p>
          <a:p>
            <a:endParaRPr lang="zh-TW" altLang="en-US" dirty="0"/>
          </a:p>
        </p:txBody>
      </p:sp>
      <p:sp>
        <p:nvSpPr>
          <p:cNvPr id="4" name="頁尾版面配置區 3">
            <a:extLst>
              <a:ext uri="{FF2B5EF4-FFF2-40B4-BE49-F238E27FC236}">
                <a16:creationId xmlns:a16="http://schemas.microsoft.com/office/drawing/2014/main" id="{0F0CE7D6-463E-455A-A86E-8E5B7737D9F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64F6B28-0AE9-42ED-9FBC-A56837D52EB0}"/>
              </a:ext>
            </a:extLst>
          </p:cNvPr>
          <p:cNvSpPr>
            <a:spLocks noGrp="1"/>
          </p:cNvSpPr>
          <p:nvPr>
            <p:ph type="sldNum" sz="quarter" idx="12"/>
          </p:nvPr>
        </p:nvSpPr>
        <p:spPr/>
        <p:txBody>
          <a:bodyPr/>
          <a:lstStyle/>
          <a:p>
            <a:fld id="{FFF700D2-071F-440E-A3FF-180D34BA4EC8}" type="slidenum">
              <a:rPr lang="en-GB" smtClean="0"/>
              <a:t>28</a:t>
            </a:fld>
            <a:endParaRPr lang="en-GB"/>
          </a:p>
        </p:txBody>
      </p:sp>
      <p:pic>
        <p:nvPicPr>
          <p:cNvPr id="8" name="內容版面配置區 7">
            <a:extLst>
              <a:ext uri="{FF2B5EF4-FFF2-40B4-BE49-F238E27FC236}">
                <a16:creationId xmlns:a16="http://schemas.microsoft.com/office/drawing/2014/main" id="{DE3BE8B2-C404-423D-A919-13F90744EF23}"/>
              </a:ext>
            </a:extLst>
          </p:cNvPr>
          <p:cNvPicPr>
            <a:picLocks noGrp="1" noChangeAspect="1"/>
          </p:cNvPicPr>
          <p:nvPr>
            <p:ph sz="half" idx="2"/>
          </p:nvPr>
        </p:nvPicPr>
        <p:blipFill>
          <a:blip r:embed="rId2"/>
          <a:stretch>
            <a:fillRect/>
          </a:stretch>
        </p:blipFill>
        <p:spPr>
          <a:xfrm>
            <a:off x="2862868" y="1341438"/>
            <a:ext cx="5804277" cy="5040312"/>
          </a:xfrm>
          <a:prstGeom prst="rect">
            <a:avLst/>
          </a:prstGeom>
        </p:spPr>
      </p:pic>
      <p:pic>
        <p:nvPicPr>
          <p:cNvPr id="9" name="圖片 8">
            <a:extLst>
              <a:ext uri="{FF2B5EF4-FFF2-40B4-BE49-F238E27FC236}">
                <a16:creationId xmlns:a16="http://schemas.microsoft.com/office/drawing/2014/main" id="{B2C1A499-7459-4029-A3DF-CEC1C8A11062}"/>
              </a:ext>
            </a:extLst>
          </p:cNvPr>
          <p:cNvPicPr>
            <a:picLocks noChangeAspect="1"/>
          </p:cNvPicPr>
          <p:nvPr/>
        </p:nvPicPr>
        <p:blipFill>
          <a:blip r:embed="rId3"/>
          <a:stretch>
            <a:fillRect/>
          </a:stretch>
        </p:blipFill>
        <p:spPr>
          <a:xfrm>
            <a:off x="179512" y="5662190"/>
            <a:ext cx="2600325" cy="719138"/>
          </a:xfrm>
          <a:prstGeom prst="rect">
            <a:avLst/>
          </a:prstGeom>
        </p:spPr>
      </p:pic>
    </p:spTree>
    <p:extLst>
      <p:ext uri="{BB962C8B-B14F-4D97-AF65-F5344CB8AC3E}">
        <p14:creationId xmlns:p14="http://schemas.microsoft.com/office/powerpoint/2010/main" val="3682142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03DB1B-93F6-4C21-BC73-F3D47F2E8F45}"/>
              </a:ext>
            </a:extLst>
          </p:cNvPr>
          <p:cNvSpPr>
            <a:spLocks noGrp="1"/>
          </p:cNvSpPr>
          <p:nvPr>
            <p:ph type="title"/>
          </p:nvPr>
        </p:nvSpPr>
        <p:spPr/>
        <p:txBody>
          <a:bodyPr/>
          <a:lstStyle/>
          <a:p>
            <a:r>
              <a:rPr lang="en-US" altLang="zh-TW" dirty="0"/>
              <a:t>16.4</a:t>
            </a:r>
            <a:r>
              <a:rPr lang="zh-TW" altLang="en-US" dirty="0">
                <a:solidFill>
                  <a:schemeClr val="accent2">
                    <a:lumMod val="75000"/>
                  </a:schemeClr>
                </a:solidFill>
              </a:rPr>
              <a:t> </a:t>
            </a:r>
            <a:r>
              <a:rPr lang="zh-TW" altLang="en-US" dirty="0"/>
              <a:t>反射及透射</a:t>
            </a:r>
          </a:p>
        </p:txBody>
      </p:sp>
      <p:sp>
        <p:nvSpPr>
          <p:cNvPr id="3" name="內容版面配置區 2">
            <a:extLst>
              <a:ext uri="{FF2B5EF4-FFF2-40B4-BE49-F238E27FC236}">
                <a16:creationId xmlns:a16="http://schemas.microsoft.com/office/drawing/2014/main" id="{82D09A58-7DB7-433F-95E7-DF54624AC56F}"/>
              </a:ext>
            </a:extLst>
          </p:cNvPr>
          <p:cNvSpPr>
            <a:spLocks noGrp="1"/>
          </p:cNvSpPr>
          <p:nvPr>
            <p:ph sz="half" idx="1"/>
          </p:nvPr>
        </p:nvSpPr>
        <p:spPr>
          <a:xfrm>
            <a:off x="457200" y="1340768"/>
            <a:ext cx="2386608" cy="5040560"/>
          </a:xfrm>
        </p:spPr>
        <p:txBody>
          <a:bodyPr/>
          <a:lstStyle/>
          <a:p>
            <a:pPr>
              <a:lnSpc>
                <a:spcPts val="3600"/>
              </a:lnSpc>
            </a:pPr>
            <a:r>
              <a:rPr lang="zh-TW" altLang="en-US" dirty="0">
                <a:cs typeface="Times New Roman" pitchFamily="18" charset="0"/>
              </a:rPr>
              <a:t>在任一點的淨位移可由疊加原理求得。注意：在任一瞬間，自由端的位移為脈波高度兩倍。 </a:t>
            </a:r>
          </a:p>
        </p:txBody>
      </p:sp>
      <p:sp>
        <p:nvSpPr>
          <p:cNvPr id="4" name="頁尾版面配置區 3">
            <a:extLst>
              <a:ext uri="{FF2B5EF4-FFF2-40B4-BE49-F238E27FC236}">
                <a16:creationId xmlns:a16="http://schemas.microsoft.com/office/drawing/2014/main" id="{0F0CE7D6-463E-455A-A86E-8E5B7737D9F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64F6B28-0AE9-42ED-9FBC-A56837D52EB0}"/>
              </a:ext>
            </a:extLst>
          </p:cNvPr>
          <p:cNvSpPr>
            <a:spLocks noGrp="1"/>
          </p:cNvSpPr>
          <p:nvPr>
            <p:ph type="sldNum" sz="quarter" idx="12"/>
          </p:nvPr>
        </p:nvSpPr>
        <p:spPr/>
        <p:txBody>
          <a:bodyPr/>
          <a:lstStyle/>
          <a:p>
            <a:fld id="{FFF700D2-071F-440E-A3FF-180D34BA4EC8}" type="slidenum">
              <a:rPr lang="en-GB" smtClean="0"/>
              <a:t>29</a:t>
            </a:fld>
            <a:endParaRPr lang="en-GB"/>
          </a:p>
        </p:txBody>
      </p:sp>
      <p:pic>
        <p:nvPicPr>
          <p:cNvPr id="8" name="內容版面配置區 7">
            <a:extLst>
              <a:ext uri="{FF2B5EF4-FFF2-40B4-BE49-F238E27FC236}">
                <a16:creationId xmlns:a16="http://schemas.microsoft.com/office/drawing/2014/main" id="{DE3BE8B2-C404-423D-A919-13F90744EF23}"/>
              </a:ext>
            </a:extLst>
          </p:cNvPr>
          <p:cNvPicPr>
            <a:picLocks noGrp="1" noChangeAspect="1"/>
          </p:cNvPicPr>
          <p:nvPr>
            <p:ph sz="half" idx="2"/>
          </p:nvPr>
        </p:nvPicPr>
        <p:blipFill>
          <a:blip r:embed="rId2"/>
          <a:stretch>
            <a:fillRect/>
          </a:stretch>
        </p:blipFill>
        <p:spPr>
          <a:xfrm>
            <a:off x="2862868" y="1341438"/>
            <a:ext cx="5804277" cy="5040312"/>
          </a:xfrm>
          <a:prstGeom prst="rect">
            <a:avLst/>
          </a:prstGeom>
        </p:spPr>
      </p:pic>
      <p:pic>
        <p:nvPicPr>
          <p:cNvPr id="9" name="圖片 8">
            <a:extLst>
              <a:ext uri="{FF2B5EF4-FFF2-40B4-BE49-F238E27FC236}">
                <a16:creationId xmlns:a16="http://schemas.microsoft.com/office/drawing/2014/main" id="{B2C1A499-7459-4029-A3DF-CEC1C8A11062}"/>
              </a:ext>
            </a:extLst>
          </p:cNvPr>
          <p:cNvPicPr>
            <a:picLocks noChangeAspect="1"/>
          </p:cNvPicPr>
          <p:nvPr/>
        </p:nvPicPr>
        <p:blipFill>
          <a:blip r:embed="rId3"/>
          <a:stretch>
            <a:fillRect/>
          </a:stretch>
        </p:blipFill>
        <p:spPr>
          <a:xfrm>
            <a:off x="179512" y="5662190"/>
            <a:ext cx="2600325" cy="719138"/>
          </a:xfrm>
          <a:prstGeom prst="rect">
            <a:avLst/>
          </a:prstGeom>
        </p:spPr>
      </p:pic>
    </p:spTree>
    <p:extLst>
      <p:ext uri="{BB962C8B-B14F-4D97-AF65-F5344CB8AC3E}">
        <p14:creationId xmlns:p14="http://schemas.microsoft.com/office/powerpoint/2010/main" val="3760281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DBD256-5E99-411D-9D43-E27C8A629023}"/>
              </a:ext>
            </a:extLst>
          </p:cNvPr>
          <p:cNvSpPr>
            <a:spLocks noGrp="1"/>
          </p:cNvSpPr>
          <p:nvPr>
            <p:ph type="title"/>
          </p:nvPr>
        </p:nvSpPr>
        <p:spPr/>
        <p:txBody>
          <a:bodyPr>
            <a:normAutofit/>
          </a:bodyPr>
          <a:lstStyle/>
          <a:p>
            <a:r>
              <a:rPr lang="zh-TW" altLang="en-US" dirty="0"/>
              <a:t>第 </a:t>
            </a:r>
            <a:r>
              <a:rPr lang="en-US" altLang="zh-TW" dirty="0"/>
              <a:t>16 </a:t>
            </a:r>
            <a:r>
              <a:rPr lang="zh-TW" altLang="en-US" dirty="0"/>
              <a:t>章 力學波</a:t>
            </a:r>
          </a:p>
        </p:txBody>
      </p:sp>
      <p:pic>
        <p:nvPicPr>
          <p:cNvPr id="6" name="內容版面配置區 5">
            <a:extLst>
              <a:ext uri="{FF2B5EF4-FFF2-40B4-BE49-F238E27FC236}">
                <a16:creationId xmlns:a16="http://schemas.microsoft.com/office/drawing/2014/main" id="{A0D01D30-7F20-4EC3-B471-F9AE97FF3F57}"/>
              </a:ext>
            </a:extLst>
          </p:cNvPr>
          <p:cNvPicPr>
            <a:picLocks noGrp="1" noChangeAspect="1"/>
          </p:cNvPicPr>
          <p:nvPr>
            <p:ph idx="1"/>
          </p:nvPr>
        </p:nvPicPr>
        <p:blipFill>
          <a:blip r:embed="rId2"/>
          <a:stretch>
            <a:fillRect/>
          </a:stretch>
        </p:blipFill>
        <p:spPr>
          <a:xfrm>
            <a:off x="979499" y="1341438"/>
            <a:ext cx="7185001" cy="5014912"/>
          </a:xfrm>
          <a:prstGeom prst="rect">
            <a:avLst/>
          </a:prstGeom>
        </p:spPr>
      </p:pic>
      <p:sp>
        <p:nvSpPr>
          <p:cNvPr id="4" name="頁尾版面配置區 3">
            <a:extLst>
              <a:ext uri="{FF2B5EF4-FFF2-40B4-BE49-F238E27FC236}">
                <a16:creationId xmlns:a16="http://schemas.microsoft.com/office/drawing/2014/main" id="{947609C1-B6BD-4AFB-AAFD-836E3F2421E9}"/>
              </a:ext>
            </a:extLst>
          </p:cNvPr>
          <p:cNvSpPr>
            <a:spLocks noGrp="1"/>
          </p:cNvSpPr>
          <p:nvPr>
            <p:ph type="ftr" sz="quarter" idx="11"/>
          </p:nvPr>
        </p:nvSpPr>
        <p:spPr/>
        <p:txBody>
          <a:bodyPr/>
          <a:lstStyle/>
          <a:p>
            <a:r>
              <a:rPr lang="zh-TW" altLang="en-US" dirty="0"/>
              <a:t>第</a:t>
            </a:r>
            <a:r>
              <a:rPr lang="en-US" altLang="zh-TW" dirty="0"/>
              <a:t>16</a:t>
            </a:r>
            <a:r>
              <a:rPr lang="zh-TW" altLang="en-US" dirty="0"/>
              <a:t>章 力學波</a:t>
            </a:r>
            <a:endParaRPr lang="en-GB" dirty="0"/>
          </a:p>
        </p:txBody>
      </p:sp>
      <p:sp>
        <p:nvSpPr>
          <p:cNvPr id="5" name="投影片編號版面配置區 4">
            <a:extLst>
              <a:ext uri="{FF2B5EF4-FFF2-40B4-BE49-F238E27FC236}">
                <a16:creationId xmlns:a16="http://schemas.microsoft.com/office/drawing/2014/main" id="{6C38176D-51DF-49BD-8DE4-E824D258D2E4}"/>
              </a:ext>
            </a:extLst>
          </p:cNvPr>
          <p:cNvSpPr>
            <a:spLocks noGrp="1"/>
          </p:cNvSpPr>
          <p:nvPr>
            <p:ph type="sldNum" sz="quarter" idx="12"/>
          </p:nvPr>
        </p:nvSpPr>
        <p:spPr/>
        <p:txBody>
          <a:bodyPr/>
          <a:lstStyle/>
          <a:p>
            <a:fld id="{FFF700D2-071F-440E-A3FF-180D34BA4EC8}" type="slidenum">
              <a:rPr lang="en-GB" smtClean="0"/>
              <a:t>3</a:t>
            </a:fld>
            <a:endParaRPr lang="en-GB"/>
          </a:p>
        </p:txBody>
      </p:sp>
    </p:spTree>
    <p:extLst>
      <p:ext uri="{BB962C8B-B14F-4D97-AF65-F5344CB8AC3E}">
        <p14:creationId xmlns:p14="http://schemas.microsoft.com/office/powerpoint/2010/main" val="2584612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39F04D19-7C39-44FF-8581-BFEC76D4422B}"/>
              </a:ext>
            </a:extLst>
          </p:cNvPr>
          <p:cNvSpPr>
            <a:spLocks noGrp="1"/>
          </p:cNvSpPr>
          <p:nvPr>
            <p:ph type="title"/>
          </p:nvPr>
        </p:nvSpPr>
        <p:spPr/>
        <p:txBody>
          <a:bodyPr/>
          <a:lstStyle/>
          <a:p>
            <a:r>
              <a:rPr lang="en-US" altLang="zh-TW" dirty="0"/>
              <a:t>16.4</a:t>
            </a:r>
            <a:r>
              <a:rPr lang="zh-TW" altLang="en-US" dirty="0">
                <a:solidFill>
                  <a:schemeClr val="accent2">
                    <a:lumMod val="75000"/>
                  </a:schemeClr>
                </a:solidFill>
              </a:rPr>
              <a:t> </a:t>
            </a:r>
            <a:r>
              <a:rPr lang="zh-TW" altLang="en-US" dirty="0"/>
              <a:t>反射及透射</a:t>
            </a:r>
          </a:p>
        </p:txBody>
      </p:sp>
      <p:sp>
        <p:nvSpPr>
          <p:cNvPr id="8" name="內容版面配置區 7">
            <a:extLst>
              <a:ext uri="{FF2B5EF4-FFF2-40B4-BE49-F238E27FC236}">
                <a16:creationId xmlns:a16="http://schemas.microsoft.com/office/drawing/2014/main" id="{4B3E38E1-1B6C-4BB0-8D12-CD10782E5627}"/>
              </a:ext>
            </a:extLst>
          </p:cNvPr>
          <p:cNvSpPr>
            <a:spLocks noGrp="1"/>
          </p:cNvSpPr>
          <p:nvPr>
            <p:ph idx="1"/>
          </p:nvPr>
        </p:nvSpPr>
        <p:spPr/>
        <p:txBody>
          <a:bodyPr/>
          <a:lstStyle/>
          <a:p>
            <a:r>
              <a:rPr lang="zh-TW" altLang="en-US" dirty="0"/>
              <a:t>除了自由端或固定端兩極端情形外，脈波可能遭遇輕弦及重弦的交界面。其結果為部分反射及部分透射。</a:t>
            </a:r>
            <a:endParaRPr lang="en-US" altLang="zh-TW" dirty="0"/>
          </a:p>
          <a:p>
            <a:r>
              <a:rPr lang="zh-TW" altLang="en-US" dirty="0"/>
              <a:t>因兩段弦張力相同，相對的波速大小即由此兩段弦密度來決定。圖 </a:t>
            </a:r>
            <a:r>
              <a:rPr lang="en-US" altLang="zh-TW" dirty="0" err="1"/>
              <a:t>16.11a</a:t>
            </a:r>
            <a:r>
              <a:rPr lang="en-US" altLang="zh-TW" dirty="0"/>
              <a:t> </a:t>
            </a:r>
            <a:r>
              <a:rPr lang="zh-TW" altLang="en-US" dirty="0"/>
              <a:t>中，脈波由輕弦端傳來。</a:t>
            </a:r>
            <a:endParaRPr lang="en-US" altLang="zh-TW" dirty="0"/>
          </a:p>
          <a:p>
            <a:endParaRPr lang="zh-TW" altLang="en-US" dirty="0"/>
          </a:p>
        </p:txBody>
      </p:sp>
      <p:sp>
        <p:nvSpPr>
          <p:cNvPr id="5" name="頁尾版面配置區 4">
            <a:extLst>
              <a:ext uri="{FF2B5EF4-FFF2-40B4-BE49-F238E27FC236}">
                <a16:creationId xmlns:a16="http://schemas.microsoft.com/office/drawing/2014/main" id="{FFFDB89D-C8B3-4CDF-8D2D-0FB671AE095D}"/>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47BC2E11-C3EE-4D5E-9A61-79DFF6292A7A}"/>
              </a:ext>
            </a:extLst>
          </p:cNvPr>
          <p:cNvSpPr>
            <a:spLocks noGrp="1"/>
          </p:cNvSpPr>
          <p:nvPr>
            <p:ph type="sldNum" sz="quarter" idx="12"/>
          </p:nvPr>
        </p:nvSpPr>
        <p:spPr/>
        <p:txBody>
          <a:bodyPr/>
          <a:lstStyle/>
          <a:p>
            <a:fld id="{FFF700D2-071F-440E-A3FF-180D34BA4EC8}" type="slidenum">
              <a:rPr lang="en-GB" smtClean="0"/>
              <a:pPr/>
              <a:t>30</a:t>
            </a:fld>
            <a:endParaRPr lang="en-GB"/>
          </a:p>
        </p:txBody>
      </p:sp>
      <p:pic>
        <p:nvPicPr>
          <p:cNvPr id="9" name="圖片 8">
            <a:extLst>
              <a:ext uri="{FF2B5EF4-FFF2-40B4-BE49-F238E27FC236}">
                <a16:creationId xmlns:a16="http://schemas.microsoft.com/office/drawing/2014/main" id="{45443255-C9E1-46D3-BE4A-ED8D28F8E32C}"/>
              </a:ext>
            </a:extLst>
          </p:cNvPr>
          <p:cNvPicPr>
            <a:picLocks noChangeAspect="1"/>
          </p:cNvPicPr>
          <p:nvPr/>
        </p:nvPicPr>
        <p:blipFill>
          <a:blip r:embed="rId2"/>
          <a:stretch>
            <a:fillRect/>
          </a:stretch>
        </p:blipFill>
        <p:spPr>
          <a:xfrm>
            <a:off x="3387805" y="4102735"/>
            <a:ext cx="5380196" cy="2253615"/>
          </a:xfrm>
          <a:prstGeom prst="rect">
            <a:avLst/>
          </a:prstGeom>
        </p:spPr>
      </p:pic>
      <p:pic>
        <p:nvPicPr>
          <p:cNvPr id="10" name="圖片 9">
            <a:extLst>
              <a:ext uri="{FF2B5EF4-FFF2-40B4-BE49-F238E27FC236}">
                <a16:creationId xmlns:a16="http://schemas.microsoft.com/office/drawing/2014/main" id="{DE567C58-CD02-4E99-AA6F-8B793F4F2702}"/>
              </a:ext>
            </a:extLst>
          </p:cNvPr>
          <p:cNvPicPr>
            <a:picLocks noChangeAspect="1"/>
          </p:cNvPicPr>
          <p:nvPr/>
        </p:nvPicPr>
        <p:blipFill>
          <a:blip r:embed="rId3"/>
          <a:stretch>
            <a:fillRect/>
          </a:stretch>
        </p:blipFill>
        <p:spPr>
          <a:xfrm>
            <a:off x="457202" y="4922545"/>
            <a:ext cx="2760821" cy="1241584"/>
          </a:xfrm>
          <a:prstGeom prst="rect">
            <a:avLst/>
          </a:prstGeom>
        </p:spPr>
      </p:pic>
    </p:spTree>
    <p:extLst>
      <p:ext uri="{BB962C8B-B14F-4D97-AF65-F5344CB8AC3E}">
        <p14:creationId xmlns:p14="http://schemas.microsoft.com/office/powerpoint/2010/main" val="3006041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B906358D-A9B6-4A69-966B-326860CE575D}"/>
              </a:ext>
            </a:extLst>
          </p:cNvPr>
          <p:cNvSpPr>
            <a:spLocks noGrp="1"/>
          </p:cNvSpPr>
          <p:nvPr>
            <p:ph type="title"/>
          </p:nvPr>
        </p:nvSpPr>
        <p:spPr/>
        <p:txBody>
          <a:bodyPr/>
          <a:lstStyle/>
          <a:p>
            <a:r>
              <a:rPr lang="en-US" altLang="zh-TW" dirty="0"/>
              <a:t>16.4</a:t>
            </a:r>
            <a:r>
              <a:rPr lang="zh-TW" altLang="en-US" dirty="0">
                <a:solidFill>
                  <a:schemeClr val="accent2">
                    <a:lumMod val="75000"/>
                  </a:schemeClr>
                </a:solidFill>
              </a:rPr>
              <a:t> </a:t>
            </a:r>
            <a:r>
              <a:rPr lang="zh-TW" altLang="en-US" dirty="0"/>
              <a:t>反射及透射</a:t>
            </a:r>
          </a:p>
        </p:txBody>
      </p:sp>
      <p:sp>
        <p:nvSpPr>
          <p:cNvPr id="3" name="內容版面配置區 2">
            <a:extLst>
              <a:ext uri="{FF2B5EF4-FFF2-40B4-BE49-F238E27FC236}">
                <a16:creationId xmlns:a16="http://schemas.microsoft.com/office/drawing/2014/main" id="{9C811FA9-A739-4CCB-8671-556307234056}"/>
              </a:ext>
            </a:extLst>
          </p:cNvPr>
          <p:cNvSpPr>
            <a:spLocks noGrp="1"/>
          </p:cNvSpPr>
          <p:nvPr>
            <p:ph idx="1"/>
          </p:nvPr>
        </p:nvSpPr>
        <p:spPr/>
        <p:txBody>
          <a:bodyPr/>
          <a:lstStyle/>
          <a:p>
            <a:r>
              <a:rPr lang="zh-TW" altLang="en-US" dirty="0"/>
              <a:t>重弦性質有點兒像牆一樣但它可以移動，所以部分的原始脈波被傳送到重弦端。圖 </a:t>
            </a:r>
            <a:r>
              <a:rPr lang="en-US" altLang="zh-TW" dirty="0" err="1"/>
              <a:t>16.11b</a:t>
            </a:r>
            <a:r>
              <a:rPr lang="en-US" altLang="zh-TW" dirty="0"/>
              <a:t> </a:t>
            </a:r>
            <a:r>
              <a:rPr lang="zh-TW" altLang="en-US" dirty="0"/>
              <a:t>中，脈波由重弦端傳來。</a:t>
            </a:r>
            <a:endParaRPr lang="en-US" altLang="zh-TW" dirty="0"/>
          </a:p>
          <a:p>
            <a:r>
              <a:rPr lang="zh-TW" altLang="en-US" dirty="0"/>
              <a:t>輕弦提供較少的阻力就好像是自由端一樣，結果，反射脈波並不反相。</a:t>
            </a:r>
          </a:p>
          <a:p>
            <a:endParaRPr lang="zh-TW" altLang="en-US" dirty="0"/>
          </a:p>
        </p:txBody>
      </p:sp>
      <p:sp>
        <p:nvSpPr>
          <p:cNvPr id="4" name="頁尾版面配置區 3">
            <a:extLst>
              <a:ext uri="{FF2B5EF4-FFF2-40B4-BE49-F238E27FC236}">
                <a16:creationId xmlns:a16="http://schemas.microsoft.com/office/drawing/2014/main" id="{E9D20960-3C6C-4543-9C32-404C5BF94502}"/>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60897FC9-F220-4A72-9D5F-4D17635C36A0}"/>
              </a:ext>
            </a:extLst>
          </p:cNvPr>
          <p:cNvSpPr>
            <a:spLocks noGrp="1"/>
          </p:cNvSpPr>
          <p:nvPr>
            <p:ph type="sldNum" sz="quarter" idx="12"/>
          </p:nvPr>
        </p:nvSpPr>
        <p:spPr/>
        <p:txBody>
          <a:bodyPr/>
          <a:lstStyle/>
          <a:p>
            <a:fld id="{FFF700D2-071F-440E-A3FF-180D34BA4EC8}" type="slidenum">
              <a:rPr lang="en-GB" smtClean="0"/>
              <a:pPr/>
              <a:t>31</a:t>
            </a:fld>
            <a:endParaRPr lang="en-GB"/>
          </a:p>
        </p:txBody>
      </p:sp>
      <p:pic>
        <p:nvPicPr>
          <p:cNvPr id="10" name="圖片 9">
            <a:extLst>
              <a:ext uri="{FF2B5EF4-FFF2-40B4-BE49-F238E27FC236}">
                <a16:creationId xmlns:a16="http://schemas.microsoft.com/office/drawing/2014/main" id="{AC8544CB-54D9-4AA8-B912-396182BA9B2E}"/>
              </a:ext>
            </a:extLst>
          </p:cNvPr>
          <p:cNvPicPr>
            <a:picLocks noChangeAspect="1"/>
          </p:cNvPicPr>
          <p:nvPr/>
        </p:nvPicPr>
        <p:blipFill>
          <a:blip r:embed="rId2"/>
          <a:stretch>
            <a:fillRect/>
          </a:stretch>
        </p:blipFill>
        <p:spPr>
          <a:xfrm>
            <a:off x="3335893" y="4149080"/>
            <a:ext cx="5367814" cy="1962626"/>
          </a:xfrm>
          <a:prstGeom prst="rect">
            <a:avLst/>
          </a:prstGeom>
        </p:spPr>
      </p:pic>
      <p:pic>
        <p:nvPicPr>
          <p:cNvPr id="11" name="圖片 10">
            <a:extLst>
              <a:ext uri="{FF2B5EF4-FFF2-40B4-BE49-F238E27FC236}">
                <a16:creationId xmlns:a16="http://schemas.microsoft.com/office/drawing/2014/main" id="{50612590-A50B-40DA-B21A-3328E1713BF0}"/>
              </a:ext>
            </a:extLst>
          </p:cNvPr>
          <p:cNvPicPr>
            <a:picLocks noChangeAspect="1"/>
          </p:cNvPicPr>
          <p:nvPr/>
        </p:nvPicPr>
        <p:blipFill>
          <a:blip r:embed="rId3"/>
          <a:stretch>
            <a:fillRect/>
          </a:stretch>
        </p:blipFill>
        <p:spPr>
          <a:xfrm>
            <a:off x="440293" y="4906917"/>
            <a:ext cx="2787015" cy="1220629"/>
          </a:xfrm>
          <a:prstGeom prst="rect">
            <a:avLst/>
          </a:prstGeom>
        </p:spPr>
      </p:pic>
    </p:spTree>
    <p:extLst>
      <p:ext uri="{BB962C8B-B14F-4D97-AF65-F5344CB8AC3E}">
        <p14:creationId xmlns:p14="http://schemas.microsoft.com/office/powerpoint/2010/main" val="3214734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389C6C-3CCE-4A18-89DA-BF503C3EC3CB}"/>
              </a:ext>
            </a:extLst>
          </p:cNvPr>
          <p:cNvSpPr>
            <a:spLocks noGrp="1"/>
          </p:cNvSpPr>
          <p:nvPr>
            <p:ph type="title"/>
          </p:nvPr>
        </p:nvSpPr>
        <p:spPr/>
        <p:txBody>
          <a:bodyPr/>
          <a:lstStyle/>
          <a:p>
            <a:r>
              <a:rPr lang="en-US" altLang="zh-TW" dirty="0"/>
              <a:t>16.5</a:t>
            </a:r>
            <a:r>
              <a:rPr lang="zh-TW" altLang="en-US" dirty="0"/>
              <a:t> 行進波</a:t>
            </a:r>
          </a:p>
        </p:txBody>
      </p:sp>
      <p:sp>
        <p:nvSpPr>
          <p:cNvPr id="3" name="內容版面配置區 2">
            <a:extLst>
              <a:ext uri="{FF2B5EF4-FFF2-40B4-BE49-F238E27FC236}">
                <a16:creationId xmlns:a16="http://schemas.microsoft.com/office/drawing/2014/main" id="{13279755-FE65-4AA5-A7D2-D7704B76A45B}"/>
              </a:ext>
            </a:extLst>
          </p:cNvPr>
          <p:cNvSpPr>
            <a:spLocks noGrp="1"/>
          </p:cNvSpPr>
          <p:nvPr>
            <p:ph idx="1"/>
          </p:nvPr>
        </p:nvSpPr>
        <p:spPr/>
        <p:txBody>
          <a:bodyPr/>
          <a:lstStyle/>
          <a:p>
            <a:r>
              <a:rPr lang="zh-TW" altLang="en-US" dirty="0">
                <a:cs typeface="Times New Roman" pitchFamily="18" charset="0"/>
              </a:rPr>
              <a:t>圖 </a:t>
            </a:r>
            <a:r>
              <a:rPr lang="en-US" altLang="zh-TW" dirty="0">
                <a:cs typeface="Times New Roman" pitchFamily="18" charset="0"/>
              </a:rPr>
              <a:t>16.12 </a:t>
            </a:r>
            <a:r>
              <a:rPr lang="zh-TW" altLang="en-US" dirty="0">
                <a:cs typeface="Times New Roman" pitchFamily="18" charset="0"/>
              </a:rPr>
              <a:t>中，</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a:t>
            </a:r>
            <a:r>
              <a:rPr lang="en-US" altLang="zh-TW" i="1" dirty="0">
                <a:cs typeface="Times New Roman" pitchFamily="18" charset="0"/>
              </a:rPr>
              <a:t> y</a:t>
            </a:r>
            <a:r>
              <a:rPr lang="en-US" altLang="zh-TW" dirty="0">
                <a:cs typeface="Times New Roman" pitchFamily="18" charset="0"/>
              </a:rPr>
              <a:t>) </a:t>
            </a:r>
            <a:r>
              <a:rPr lang="zh-TW" altLang="en-US" dirty="0">
                <a:cs typeface="Times New Roman" pitchFamily="18" charset="0"/>
              </a:rPr>
              <a:t>為靜止座標系，而 </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 </a:t>
            </a:r>
            <a:r>
              <a:rPr lang="en-US" altLang="zh-TW" i="1" dirty="0">
                <a:cs typeface="Times New Roman" pitchFamily="18" charset="0"/>
              </a:rPr>
              <a:t>y'</a:t>
            </a:r>
            <a:r>
              <a:rPr lang="en-US" altLang="zh-TW" dirty="0">
                <a:cs typeface="Times New Roman" pitchFamily="18" charset="0"/>
              </a:rPr>
              <a:t>) </a:t>
            </a:r>
            <a:r>
              <a:rPr lang="zh-TW" altLang="en-US" dirty="0">
                <a:cs typeface="Times New Roman" pitchFamily="18" charset="0"/>
              </a:rPr>
              <a:t>的參考座標系連同脈波一起移動。我們假設兩座標系的原點在 </a:t>
            </a:r>
            <a:r>
              <a:rPr lang="en-US" altLang="zh-TW" i="1" dirty="0">
                <a:cs typeface="Times New Roman" pitchFamily="18" charset="0"/>
              </a:rPr>
              <a:t>t</a:t>
            </a:r>
            <a:r>
              <a:rPr lang="en-US" altLang="zh-TW" dirty="0">
                <a:cs typeface="Times New Roman" pitchFamily="18" charset="0"/>
              </a:rPr>
              <a:t> = 0 </a:t>
            </a:r>
            <a:r>
              <a:rPr lang="zh-TW" altLang="en-US" dirty="0">
                <a:cs typeface="Times New Roman" pitchFamily="18" charset="0"/>
              </a:rPr>
              <a:t>時重合。在移動的座標系中此脈波為靜止的。</a:t>
            </a:r>
          </a:p>
          <a:p>
            <a:endParaRPr lang="zh-TW" altLang="en-US" dirty="0"/>
          </a:p>
        </p:txBody>
      </p:sp>
      <p:sp>
        <p:nvSpPr>
          <p:cNvPr id="4" name="頁尾版面配置區 3">
            <a:extLst>
              <a:ext uri="{FF2B5EF4-FFF2-40B4-BE49-F238E27FC236}">
                <a16:creationId xmlns:a16="http://schemas.microsoft.com/office/drawing/2014/main" id="{8BB0CE00-5B08-48E3-96D0-38BF389F4BB3}"/>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6C90541D-DEEE-4DA9-AC54-97978F082FA3}"/>
              </a:ext>
            </a:extLst>
          </p:cNvPr>
          <p:cNvSpPr>
            <a:spLocks noGrp="1"/>
          </p:cNvSpPr>
          <p:nvPr>
            <p:ph type="sldNum" sz="quarter" idx="12"/>
          </p:nvPr>
        </p:nvSpPr>
        <p:spPr/>
        <p:txBody>
          <a:bodyPr/>
          <a:lstStyle/>
          <a:p>
            <a:fld id="{FFF700D2-071F-440E-A3FF-180D34BA4EC8}" type="slidenum">
              <a:rPr lang="en-GB" smtClean="0"/>
              <a:t>32</a:t>
            </a:fld>
            <a:endParaRPr lang="en-GB"/>
          </a:p>
        </p:txBody>
      </p:sp>
      <p:pic>
        <p:nvPicPr>
          <p:cNvPr id="8" name="圖片 7">
            <a:extLst>
              <a:ext uri="{FF2B5EF4-FFF2-40B4-BE49-F238E27FC236}">
                <a16:creationId xmlns:a16="http://schemas.microsoft.com/office/drawing/2014/main" id="{A7FAF013-6CBF-4C5E-B458-0E4F25C6AFF3}"/>
              </a:ext>
            </a:extLst>
          </p:cNvPr>
          <p:cNvPicPr>
            <a:picLocks noChangeAspect="1"/>
          </p:cNvPicPr>
          <p:nvPr/>
        </p:nvPicPr>
        <p:blipFill>
          <a:blip r:embed="rId2"/>
          <a:stretch>
            <a:fillRect/>
          </a:stretch>
        </p:blipFill>
        <p:spPr>
          <a:xfrm>
            <a:off x="4139952" y="3674890"/>
            <a:ext cx="3875723" cy="2290763"/>
          </a:xfrm>
          <a:prstGeom prst="rect">
            <a:avLst/>
          </a:prstGeom>
        </p:spPr>
      </p:pic>
      <p:pic>
        <p:nvPicPr>
          <p:cNvPr id="9" name="圖片 8">
            <a:extLst>
              <a:ext uri="{FF2B5EF4-FFF2-40B4-BE49-F238E27FC236}">
                <a16:creationId xmlns:a16="http://schemas.microsoft.com/office/drawing/2014/main" id="{2DEAED1C-7D3D-4497-A7F3-28B4FC29096B}"/>
              </a:ext>
            </a:extLst>
          </p:cNvPr>
          <p:cNvPicPr>
            <a:picLocks noChangeAspect="1"/>
          </p:cNvPicPr>
          <p:nvPr/>
        </p:nvPicPr>
        <p:blipFill>
          <a:blip r:embed="rId3"/>
          <a:stretch>
            <a:fillRect/>
          </a:stretch>
        </p:blipFill>
        <p:spPr>
          <a:xfrm>
            <a:off x="561216" y="4653136"/>
            <a:ext cx="3474720" cy="1377315"/>
          </a:xfrm>
          <a:prstGeom prst="rect">
            <a:avLst/>
          </a:prstGeom>
        </p:spPr>
      </p:pic>
    </p:spTree>
    <p:extLst>
      <p:ext uri="{BB962C8B-B14F-4D97-AF65-F5344CB8AC3E}">
        <p14:creationId xmlns:p14="http://schemas.microsoft.com/office/powerpoint/2010/main" val="821705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680661-9DEC-4AAF-93A4-06892A36BA0D}"/>
              </a:ext>
            </a:extLst>
          </p:cNvPr>
          <p:cNvSpPr>
            <a:spLocks noGrp="1"/>
          </p:cNvSpPr>
          <p:nvPr>
            <p:ph type="title"/>
          </p:nvPr>
        </p:nvSpPr>
        <p:spPr/>
        <p:txBody>
          <a:bodyPr/>
          <a:lstStyle/>
          <a:p>
            <a:r>
              <a:rPr lang="en-US" altLang="zh-TW" dirty="0"/>
              <a:t>16.5</a:t>
            </a:r>
            <a:r>
              <a:rPr lang="zh-TW" altLang="en-US" dirty="0"/>
              <a:t> 行進波</a:t>
            </a:r>
          </a:p>
        </p:txBody>
      </p:sp>
      <p:sp>
        <p:nvSpPr>
          <p:cNvPr id="3" name="內容版面配置區 2">
            <a:extLst>
              <a:ext uri="{FF2B5EF4-FFF2-40B4-BE49-F238E27FC236}">
                <a16:creationId xmlns:a16="http://schemas.microsoft.com/office/drawing/2014/main" id="{AE0A580F-71AC-41B2-95FB-E5F65B0342F5}"/>
              </a:ext>
            </a:extLst>
          </p:cNvPr>
          <p:cNvSpPr>
            <a:spLocks noGrp="1"/>
          </p:cNvSpPr>
          <p:nvPr>
            <p:ph idx="1"/>
          </p:nvPr>
        </p:nvSpPr>
        <p:spPr/>
        <p:txBody>
          <a:bodyPr/>
          <a:lstStyle/>
          <a:p>
            <a:r>
              <a:rPr lang="zh-TW" altLang="en-US" dirty="0">
                <a:cs typeface="Times New Roman" pitchFamily="18" charset="0"/>
              </a:rPr>
              <a:t>在靜止座標系中，脈波有相同形狀，但以速度 </a:t>
            </a:r>
            <a:r>
              <a:rPr lang="en-US" altLang="zh-TW" i="1" dirty="0">
                <a:cs typeface="Times New Roman" pitchFamily="18" charset="0"/>
              </a:rPr>
              <a:t>υ</a:t>
            </a:r>
            <a:r>
              <a:rPr lang="en-US" altLang="zh-TW" dirty="0">
                <a:cs typeface="Times New Roman" pitchFamily="18" charset="0"/>
              </a:rPr>
              <a:t> </a:t>
            </a:r>
            <a:r>
              <a:rPr lang="zh-TW" altLang="en-US" dirty="0">
                <a:cs typeface="Times New Roman" pitchFamily="18" charset="0"/>
              </a:rPr>
              <a:t>移動，即是說位移 </a:t>
            </a:r>
            <a:r>
              <a:rPr lang="en-US" altLang="zh-TW" i="1" dirty="0">
                <a:cs typeface="Times New Roman" pitchFamily="18" charset="0"/>
              </a:rPr>
              <a:t>y </a:t>
            </a:r>
            <a:r>
              <a:rPr lang="zh-TW" altLang="en-US" dirty="0">
                <a:cs typeface="Times New Roman" pitchFamily="18" charset="0"/>
              </a:rPr>
              <a:t>為</a:t>
            </a:r>
            <a:r>
              <a:rPr lang="zh-TW" altLang="en-US" i="1" dirty="0">
                <a:cs typeface="Times New Roman" pitchFamily="18" charset="0"/>
              </a:rPr>
              <a:t> </a:t>
            </a:r>
            <a:r>
              <a:rPr lang="en-US" altLang="zh-TW" i="1" dirty="0">
                <a:cs typeface="Times New Roman" pitchFamily="18" charset="0"/>
              </a:rPr>
              <a:t>x </a:t>
            </a:r>
            <a:r>
              <a:rPr lang="zh-TW" altLang="en-US" dirty="0">
                <a:cs typeface="Times New Roman" pitchFamily="18" charset="0"/>
              </a:rPr>
              <a:t>和</a:t>
            </a:r>
            <a:r>
              <a:rPr lang="zh-TW" altLang="en-US" i="1" dirty="0">
                <a:cs typeface="Times New Roman" pitchFamily="18" charset="0"/>
              </a:rPr>
              <a:t> </a:t>
            </a:r>
            <a:r>
              <a:rPr lang="en-US" altLang="zh-TW" i="1" dirty="0">
                <a:cs typeface="Times New Roman" pitchFamily="18" charset="0"/>
              </a:rPr>
              <a:t>t </a:t>
            </a:r>
            <a:r>
              <a:rPr lang="zh-TW" altLang="en-US" dirty="0">
                <a:cs typeface="Times New Roman" pitchFamily="18" charset="0"/>
              </a:rPr>
              <a:t>的函數，故我們寫成 </a:t>
            </a:r>
            <a:r>
              <a:rPr lang="en-US" altLang="zh-TW" i="1" dirty="0">
                <a:cs typeface="Times New Roman" pitchFamily="18" charset="0"/>
              </a:rPr>
              <a:t>y </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a:t>
            </a:r>
            <a:r>
              <a:rPr lang="en-US" altLang="zh-TW" i="1" dirty="0">
                <a:cs typeface="Times New Roman" pitchFamily="18" charset="0"/>
              </a:rPr>
              <a:t> t</a:t>
            </a:r>
            <a:r>
              <a:rPr lang="en-US" altLang="zh-TW" dirty="0">
                <a:cs typeface="Times New Roman" pitchFamily="18" charset="0"/>
              </a:rPr>
              <a:t>)</a:t>
            </a:r>
            <a:r>
              <a:rPr lang="zh-TW" altLang="en-US" dirty="0">
                <a:cs typeface="Times New Roman" pitchFamily="18" charset="0"/>
              </a:rPr>
              <a:t>。</a:t>
            </a:r>
          </a:p>
          <a:p>
            <a:endParaRPr lang="zh-TW" altLang="en-US" dirty="0"/>
          </a:p>
        </p:txBody>
      </p:sp>
      <p:sp>
        <p:nvSpPr>
          <p:cNvPr id="4" name="頁尾版面配置區 3">
            <a:extLst>
              <a:ext uri="{FF2B5EF4-FFF2-40B4-BE49-F238E27FC236}">
                <a16:creationId xmlns:a16="http://schemas.microsoft.com/office/drawing/2014/main" id="{E89E107B-B134-4465-AAE6-478FA221602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FE81D81D-E09E-4F2E-BCAE-37BBA7CAA1DD}"/>
              </a:ext>
            </a:extLst>
          </p:cNvPr>
          <p:cNvSpPr>
            <a:spLocks noGrp="1"/>
          </p:cNvSpPr>
          <p:nvPr>
            <p:ph type="sldNum" sz="quarter" idx="12"/>
          </p:nvPr>
        </p:nvSpPr>
        <p:spPr/>
        <p:txBody>
          <a:bodyPr/>
          <a:lstStyle/>
          <a:p>
            <a:fld id="{FFF700D2-071F-440E-A3FF-180D34BA4EC8}" type="slidenum">
              <a:rPr lang="en-GB" smtClean="0"/>
              <a:t>33</a:t>
            </a:fld>
            <a:endParaRPr lang="en-GB"/>
          </a:p>
        </p:txBody>
      </p:sp>
      <p:pic>
        <p:nvPicPr>
          <p:cNvPr id="6" name="圖片 5">
            <a:extLst>
              <a:ext uri="{FF2B5EF4-FFF2-40B4-BE49-F238E27FC236}">
                <a16:creationId xmlns:a16="http://schemas.microsoft.com/office/drawing/2014/main" id="{256DE620-180D-4FD5-960F-A26611B3E8C4}"/>
              </a:ext>
            </a:extLst>
          </p:cNvPr>
          <p:cNvPicPr>
            <a:picLocks noChangeAspect="1"/>
          </p:cNvPicPr>
          <p:nvPr/>
        </p:nvPicPr>
        <p:blipFill>
          <a:blip r:embed="rId2"/>
          <a:stretch>
            <a:fillRect/>
          </a:stretch>
        </p:blipFill>
        <p:spPr>
          <a:xfrm>
            <a:off x="2555776" y="2636912"/>
            <a:ext cx="5987415" cy="580073"/>
          </a:xfrm>
          <a:prstGeom prst="rect">
            <a:avLst/>
          </a:prstGeom>
        </p:spPr>
      </p:pic>
      <p:pic>
        <p:nvPicPr>
          <p:cNvPr id="8" name="圖片 7">
            <a:extLst>
              <a:ext uri="{FF2B5EF4-FFF2-40B4-BE49-F238E27FC236}">
                <a16:creationId xmlns:a16="http://schemas.microsoft.com/office/drawing/2014/main" id="{30BC532D-7FBD-408C-B722-E647C9CCE1BA}"/>
              </a:ext>
            </a:extLst>
          </p:cNvPr>
          <p:cNvPicPr>
            <a:picLocks noChangeAspect="1"/>
          </p:cNvPicPr>
          <p:nvPr/>
        </p:nvPicPr>
        <p:blipFill>
          <a:blip r:embed="rId3"/>
          <a:stretch>
            <a:fillRect/>
          </a:stretch>
        </p:blipFill>
        <p:spPr>
          <a:xfrm>
            <a:off x="4139952" y="3674890"/>
            <a:ext cx="3875723" cy="2290763"/>
          </a:xfrm>
          <a:prstGeom prst="rect">
            <a:avLst/>
          </a:prstGeom>
        </p:spPr>
      </p:pic>
      <p:pic>
        <p:nvPicPr>
          <p:cNvPr id="9" name="圖片 8">
            <a:extLst>
              <a:ext uri="{FF2B5EF4-FFF2-40B4-BE49-F238E27FC236}">
                <a16:creationId xmlns:a16="http://schemas.microsoft.com/office/drawing/2014/main" id="{DDE73C7C-1F58-47BB-9973-413386EABC11}"/>
              </a:ext>
            </a:extLst>
          </p:cNvPr>
          <p:cNvPicPr>
            <a:picLocks noChangeAspect="1"/>
          </p:cNvPicPr>
          <p:nvPr/>
        </p:nvPicPr>
        <p:blipFill>
          <a:blip r:embed="rId4"/>
          <a:stretch>
            <a:fillRect/>
          </a:stretch>
        </p:blipFill>
        <p:spPr>
          <a:xfrm>
            <a:off x="561216" y="4653136"/>
            <a:ext cx="3474720" cy="1377315"/>
          </a:xfrm>
          <a:prstGeom prst="rect">
            <a:avLst/>
          </a:prstGeom>
        </p:spPr>
      </p:pic>
    </p:spTree>
    <p:extLst>
      <p:ext uri="{BB962C8B-B14F-4D97-AF65-F5344CB8AC3E}">
        <p14:creationId xmlns:p14="http://schemas.microsoft.com/office/powerpoint/2010/main" val="3517253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C1D180-EC2C-47A4-A9F8-EB652707EDFF}"/>
              </a:ext>
            </a:extLst>
          </p:cNvPr>
          <p:cNvSpPr>
            <a:spLocks noGrp="1"/>
          </p:cNvSpPr>
          <p:nvPr>
            <p:ph type="title"/>
          </p:nvPr>
        </p:nvSpPr>
        <p:spPr/>
        <p:txBody>
          <a:bodyPr/>
          <a:lstStyle/>
          <a:p>
            <a:r>
              <a:rPr lang="en-US" altLang="zh-TW" dirty="0"/>
              <a:t>16.5</a:t>
            </a:r>
            <a:r>
              <a:rPr lang="zh-TW" altLang="en-US" dirty="0"/>
              <a:t> 行進波</a:t>
            </a:r>
          </a:p>
        </p:txBody>
      </p:sp>
      <p:sp>
        <p:nvSpPr>
          <p:cNvPr id="3" name="內容版面配置區 2">
            <a:extLst>
              <a:ext uri="{FF2B5EF4-FFF2-40B4-BE49-F238E27FC236}">
                <a16:creationId xmlns:a16="http://schemas.microsoft.com/office/drawing/2014/main" id="{6B760DA5-2ACC-4717-826E-E10990FE95CD}"/>
              </a:ext>
            </a:extLst>
          </p:cNvPr>
          <p:cNvSpPr>
            <a:spLocks noGrp="1"/>
          </p:cNvSpPr>
          <p:nvPr>
            <p:ph idx="1"/>
          </p:nvPr>
        </p:nvSpPr>
        <p:spPr/>
        <p:txBody>
          <a:bodyPr/>
          <a:lstStyle/>
          <a:p>
            <a:pPr>
              <a:lnSpc>
                <a:spcPts val="3600"/>
              </a:lnSpc>
            </a:pPr>
            <a:r>
              <a:rPr lang="en-US" altLang="zh-TW" dirty="0">
                <a:cs typeface="Times New Roman" pitchFamily="18" charset="0"/>
              </a:rPr>
              <a:t>16.3 </a:t>
            </a:r>
            <a:r>
              <a:rPr lang="zh-TW" altLang="en-US" dirty="0">
                <a:cs typeface="Times New Roman" pitchFamily="18" charset="0"/>
              </a:rPr>
              <a:t>式中，脈波沿 </a:t>
            </a:r>
            <a:r>
              <a:rPr lang="en-US" altLang="zh-TW" dirty="0">
                <a:cs typeface="Times New Roman" pitchFamily="18" charset="0"/>
              </a:rPr>
              <a:t>+</a:t>
            </a:r>
            <a:r>
              <a:rPr lang="en-US" altLang="zh-TW" i="1" dirty="0">
                <a:cs typeface="Times New Roman" pitchFamily="18" charset="0"/>
              </a:rPr>
              <a:t>x </a:t>
            </a:r>
            <a:r>
              <a:rPr lang="zh-TW" altLang="en-US" dirty="0">
                <a:cs typeface="Times New Roman" pitchFamily="18" charset="0"/>
              </a:rPr>
              <a:t>方向移動。任何既定的脈波相位，都具有相同的 </a:t>
            </a:r>
            <a:r>
              <a:rPr lang="en-US" altLang="zh-TW" i="1" dirty="0">
                <a:cs typeface="Times New Roman" pitchFamily="18" charset="0"/>
              </a:rPr>
              <a:t>x' </a:t>
            </a:r>
            <a:r>
              <a:rPr lang="zh-TW" altLang="en-US" dirty="0">
                <a:cs typeface="Times New Roman" pitchFamily="18" charset="0"/>
              </a:rPr>
              <a:t>值，其意為：</a:t>
            </a:r>
            <a:endParaRPr lang="en-US" altLang="zh-TW" dirty="0">
              <a:cs typeface="Times New Roman" pitchFamily="18" charset="0"/>
            </a:endParaRPr>
          </a:p>
          <a:p>
            <a:pPr>
              <a:lnSpc>
                <a:spcPts val="3600"/>
              </a:lnSpc>
            </a:pPr>
            <a:endParaRPr lang="en-US" altLang="zh-TW" dirty="0">
              <a:cs typeface="Times New Roman" pitchFamily="18" charset="0"/>
            </a:endParaRPr>
          </a:p>
          <a:p>
            <a:pPr>
              <a:lnSpc>
                <a:spcPts val="3600"/>
              </a:lnSpc>
            </a:pPr>
            <a:r>
              <a:rPr lang="en-US" altLang="zh-TW" i="1" dirty="0">
                <a:cs typeface="Times New Roman" pitchFamily="18" charset="0"/>
              </a:rPr>
              <a:t>x </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υt</a:t>
            </a:r>
            <a:r>
              <a:rPr lang="en-US" altLang="zh-TW" i="1" dirty="0">
                <a:cs typeface="Times New Roman" pitchFamily="18" charset="0"/>
              </a:rPr>
              <a:t> </a:t>
            </a:r>
            <a:r>
              <a:rPr lang="zh-TW" altLang="en-US" dirty="0">
                <a:cs typeface="Times New Roman" pitchFamily="18" charset="0"/>
              </a:rPr>
              <a:t>值被稱為波函數的相位。上式對時間取微分我們得</a:t>
            </a:r>
            <a:endParaRPr lang="en-US" altLang="zh-TW" dirty="0">
              <a:cs typeface="Times New Roman" pitchFamily="18" charset="0"/>
            </a:endParaRPr>
          </a:p>
          <a:p>
            <a:pPr>
              <a:lnSpc>
                <a:spcPts val="3600"/>
              </a:lnSpc>
            </a:pPr>
            <a:endParaRPr lang="en-US" altLang="zh-TW" dirty="0">
              <a:cs typeface="Times New Roman" pitchFamily="18" charset="0"/>
            </a:endParaRPr>
          </a:p>
          <a:p>
            <a:pPr>
              <a:lnSpc>
                <a:spcPts val="3600"/>
              </a:lnSpc>
            </a:pPr>
            <a:r>
              <a:rPr lang="zh-TW" altLang="en-US" dirty="0">
                <a:cs typeface="Times New Roman" pitchFamily="18" charset="0"/>
              </a:rPr>
              <a:t>此處 </a:t>
            </a:r>
            <a:r>
              <a:rPr lang="en-US" altLang="zh-TW" i="1" dirty="0">
                <a:cs typeface="Times New Roman" pitchFamily="18" charset="0"/>
              </a:rPr>
              <a:t>υ</a:t>
            </a:r>
            <a:r>
              <a:rPr lang="en-US" altLang="zh-TW" dirty="0">
                <a:cs typeface="Times New Roman" pitchFamily="18" charset="0"/>
              </a:rPr>
              <a:t> </a:t>
            </a:r>
            <a:r>
              <a:rPr lang="zh-TW" altLang="en-US" dirty="0">
                <a:cs typeface="Times New Roman" pitchFamily="18" charset="0"/>
              </a:rPr>
              <a:t>為相速度，但是我們常稱它</a:t>
            </a:r>
            <a:r>
              <a:rPr lang="zh-TW" altLang="en-US" b="1" dirty="0">
                <a:solidFill>
                  <a:srgbClr val="C00000"/>
                </a:solidFill>
                <a:cs typeface="Times New Roman" pitchFamily="18" charset="0"/>
              </a:rPr>
              <a:t>波速</a:t>
            </a:r>
            <a:r>
              <a:rPr lang="en-US" altLang="zh-TW" dirty="0">
                <a:cs typeface="Times New Roman" pitchFamily="18" charset="0"/>
              </a:rPr>
              <a:t>(wave velocity)</a:t>
            </a:r>
            <a:r>
              <a:rPr lang="zh-TW" altLang="en-US" dirty="0">
                <a:cs typeface="Times New Roman" pitchFamily="18" charset="0"/>
              </a:rPr>
              <a:t>，沿 −</a:t>
            </a:r>
            <a:r>
              <a:rPr lang="en-US" altLang="zh-TW" i="1" dirty="0">
                <a:cs typeface="Times New Roman" pitchFamily="18" charset="0"/>
              </a:rPr>
              <a:t>x </a:t>
            </a:r>
            <a:r>
              <a:rPr lang="zh-TW" altLang="en-US" dirty="0">
                <a:cs typeface="Times New Roman" pitchFamily="18" charset="0"/>
              </a:rPr>
              <a:t>方向移動的脈波可表為：</a:t>
            </a:r>
            <a:endParaRPr lang="zh-TW" altLang="en-US" dirty="0"/>
          </a:p>
        </p:txBody>
      </p:sp>
      <p:sp>
        <p:nvSpPr>
          <p:cNvPr id="4" name="頁尾版面配置區 3">
            <a:extLst>
              <a:ext uri="{FF2B5EF4-FFF2-40B4-BE49-F238E27FC236}">
                <a16:creationId xmlns:a16="http://schemas.microsoft.com/office/drawing/2014/main" id="{6D3B0DF8-39B5-4E71-83EE-604E2B6971A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FD5FD9E6-7A84-471A-B6CA-61998A5803A7}"/>
              </a:ext>
            </a:extLst>
          </p:cNvPr>
          <p:cNvSpPr>
            <a:spLocks noGrp="1"/>
          </p:cNvSpPr>
          <p:nvPr>
            <p:ph type="sldNum" sz="quarter" idx="12"/>
          </p:nvPr>
        </p:nvSpPr>
        <p:spPr/>
        <p:txBody>
          <a:bodyPr/>
          <a:lstStyle/>
          <a:p>
            <a:fld id="{FFF700D2-071F-440E-A3FF-180D34BA4EC8}" type="slidenum">
              <a:rPr lang="en-GB" smtClean="0"/>
              <a:t>34</a:t>
            </a:fld>
            <a:endParaRPr lang="en-GB"/>
          </a:p>
        </p:txBody>
      </p:sp>
      <p:pic>
        <p:nvPicPr>
          <p:cNvPr id="6" name="圖片 5">
            <a:extLst>
              <a:ext uri="{FF2B5EF4-FFF2-40B4-BE49-F238E27FC236}">
                <a16:creationId xmlns:a16="http://schemas.microsoft.com/office/drawing/2014/main" id="{C2255C0F-F9F9-413E-9E9A-AA20D148B95A}"/>
              </a:ext>
            </a:extLst>
          </p:cNvPr>
          <p:cNvPicPr>
            <a:picLocks noChangeAspect="1"/>
          </p:cNvPicPr>
          <p:nvPr/>
        </p:nvPicPr>
        <p:blipFill>
          <a:blip r:embed="rId2"/>
          <a:stretch>
            <a:fillRect/>
          </a:stretch>
        </p:blipFill>
        <p:spPr>
          <a:xfrm>
            <a:off x="2987824" y="2492896"/>
            <a:ext cx="2406968" cy="406718"/>
          </a:xfrm>
          <a:prstGeom prst="rect">
            <a:avLst/>
          </a:prstGeom>
        </p:spPr>
      </p:pic>
      <p:pic>
        <p:nvPicPr>
          <p:cNvPr id="7" name="圖片 6">
            <a:extLst>
              <a:ext uri="{FF2B5EF4-FFF2-40B4-BE49-F238E27FC236}">
                <a16:creationId xmlns:a16="http://schemas.microsoft.com/office/drawing/2014/main" id="{426BEFFF-894E-4D00-927F-43E8ED5133F3}"/>
              </a:ext>
            </a:extLst>
          </p:cNvPr>
          <p:cNvPicPr>
            <a:picLocks noChangeAspect="1"/>
          </p:cNvPicPr>
          <p:nvPr/>
        </p:nvPicPr>
        <p:blipFill>
          <a:blip r:embed="rId3"/>
          <a:stretch>
            <a:fillRect/>
          </a:stretch>
        </p:blipFill>
        <p:spPr>
          <a:xfrm>
            <a:off x="3667909" y="3848559"/>
            <a:ext cx="1046797" cy="720090"/>
          </a:xfrm>
          <a:prstGeom prst="rect">
            <a:avLst/>
          </a:prstGeom>
        </p:spPr>
      </p:pic>
      <p:pic>
        <p:nvPicPr>
          <p:cNvPr id="8" name="圖片 7">
            <a:extLst>
              <a:ext uri="{FF2B5EF4-FFF2-40B4-BE49-F238E27FC236}">
                <a16:creationId xmlns:a16="http://schemas.microsoft.com/office/drawing/2014/main" id="{FED28A35-4775-4FFC-B7D8-59891CC92905}"/>
              </a:ext>
            </a:extLst>
          </p:cNvPr>
          <p:cNvPicPr>
            <a:picLocks noChangeAspect="1"/>
          </p:cNvPicPr>
          <p:nvPr/>
        </p:nvPicPr>
        <p:blipFill>
          <a:blip r:embed="rId4"/>
          <a:stretch>
            <a:fillRect/>
          </a:stretch>
        </p:blipFill>
        <p:spPr>
          <a:xfrm>
            <a:off x="2627784" y="5820753"/>
            <a:ext cx="5914073" cy="393383"/>
          </a:xfrm>
          <a:prstGeom prst="rect">
            <a:avLst/>
          </a:prstGeom>
        </p:spPr>
      </p:pic>
    </p:spTree>
    <p:extLst>
      <p:ext uri="{BB962C8B-B14F-4D97-AF65-F5344CB8AC3E}">
        <p14:creationId xmlns:p14="http://schemas.microsoft.com/office/powerpoint/2010/main" val="139869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D6638E-AB22-4B6C-8CA4-87FC606EC8B4}"/>
              </a:ext>
            </a:extLst>
          </p:cNvPr>
          <p:cNvSpPr>
            <a:spLocks noGrp="1"/>
          </p:cNvSpPr>
          <p:nvPr>
            <p:ph type="title"/>
          </p:nvPr>
        </p:nvSpPr>
        <p:spPr/>
        <p:txBody>
          <a:bodyPr/>
          <a:lstStyle/>
          <a:p>
            <a:r>
              <a:rPr lang="en-US" altLang="zh-TW" dirty="0"/>
              <a:t>16.5</a:t>
            </a:r>
            <a:r>
              <a:rPr lang="zh-TW" altLang="en-US" dirty="0"/>
              <a:t> 行進波</a:t>
            </a:r>
          </a:p>
        </p:txBody>
      </p:sp>
      <p:sp>
        <p:nvSpPr>
          <p:cNvPr id="3" name="內容版面配置區 2">
            <a:extLst>
              <a:ext uri="{FF2B5EF4-FFF2-40B4-BE49-F238E27FC236}">
                <a16:creationId xmlns:a16="http://schemas.microsoft.com/office/drawing/2014/main" id="{473F9F51-B4DB-489F-8C16-2849A6E3A48A}"/>
              </a:ext>
            </a:extLst>
          </p:cNvPr>
          <p:cNvSpPr>
            <a:spLocks noGrp="1"/>
          </p:cNvSpPr>
          <p:nvPr>
            <p:ph idx="1"/>
          </p:nvPr>
        </p:nvSpPr>
        <p:spPr/>
        <p:txBody>
          <a:bodyPr/>
          <a:lstStyle/>
          <a:p>
            <a:pPr>
              <a:lnSpc>
                <a:spcPct val="150000"/>
              </a:lnSpc>
            </a:pPr>
            <a:r>
              <a:rPr lang="zh-TW" altLang="en-US" dirty="0">
                <a:cs typeface="Times New Roman" pitchFamily="18" charset="0"/>
              </a:rPr>
              <a:t>為了用函數來表示波以 </a:t>
            </a:r>
            <a:r>
              <a:rPr lang="en-US" altLang="zh-TW" i="1" dirty="0">
                <a:cs typeface="Times New Roman" pitchFamily="18" charset="0"/>
              </a:rPr>
              <a:t>υ </a:t>
            </a:r>
            <a:r>
              <a:rPr lang="zh-TW" altLang="en-US" dirty="0">
                <a:cs typeface="Times New Roman" pitchFamily="18" charset="0"/>
              </a:rPr>
              <a:t>的速度行進，</a:t>
            </a:r>
            <a:r>
              <a:rPr lang="en-US" altLang="zh-TW" i="1" dirty="0">
                <a:cs typeface="Times New Roman" pitchFamily="18" charset="0"/>
              </a:rPr>
              <a:t>x</a:t>
            </a:r>
            <a:r>
              <a:rPr lang="zh-TW" altLang="en-US" dirty="0">
                <a:cs typeface="Times New Roman" pitchFamily="18" charset="0"/>
              </a:rPr>
              <a:t>、</a:t>
            </a:r>
            <a:r>
              <a:rPr lang="en-US" altLang="zh-TW" i="1" dirty="0">
                <a:cs typeface="Times New Roman" pitchFamily="18" charset="0"/>
              </a:rPr>
              <a:t>υ </a:t>
            </a:r>
            <a:r>
              <a:rPr lang="zh-TW" altLang="en-US" dirty="0">
                <a:cs typeface="Times New Roman" pitchFamily="18" charset="0"/>
              </a:rPr>
              <a:t>及</a:t>
            </a:r>
            <a:r>
              <a:rPr lang="zh-TW" altLang="en-US" i="1" dirty="0">
                <a:cs typeface="Times New Roman" pitchFamily="18" charset="0"/>
              </a:rPr>
              <a:t> </a:t>
            </a:r>
            <a:r>
              <a:rPr lang="en-US" altLang="zh-TW" i="1" dirty="0">
                <a:cs typeface="Times New Roman" pitchFamily="18" charset="0"/>
              </a:rPr>
              <a:t>t </a:t>
            </a:r>
            <a:r>
              <a:rPr lang="zh-TW" altLang="en-US" dirty="0">
                <a:cs typeface="Times New Roman" pitchFamily="18" charset="0"/>
              </a:rPr>
              <a:t>此三變數必須以 </a:t>
            </a:r>
            <a:r>
              <a:rPr lang="en-US" altLang="zh-TW" dirty="0">
                <a:cs typeface="Times New Roman" pitchFamily="18" charset="0"/>
              </a:rPr>
              <a:t>(</a:t>
            </a:r>
            <a:r>
              <a:rPr lang="en-US" altLang="zh-TW" i="1" dirty="0">
                <a:cs typeface="Times New Roman" pitchFamily="18" charset="0"/>
              </a:rPr>
              <a:t>x </a:t>
            </a:r>
            <a:r>
              <a:rPr lang="en-US" altLang="zh-TW" dirty="0">
                <a:cs typeface="Times New Roman" pitchFamily="18" charset="0"/>
              </a:rPr>
              <a:t>+ </a:t>
            </a:r>
            <a:r>
              <a:rPr lang="en-US" altLang="zh-TW" i="1" dirty="0" err="1">
                <a:cs typeface="Times New Roman" pitchFamily="18" charset="0"/>
              </a:rPr>
              <a:t>υt</a:t>
            </a:r>
            <a:r>
              <a:rPr lang="en-US" altLang="zh-TW" dirty="0">
                <a:cs typeface="Times New Roman" pitchFamily="18" charset="0"/>
              </a:rPr>
              <a:t>) </a:t>
            </a:r>
            <a:r>
              <a:rPr lang="zh-TW" altLang="en-US" dirty="0">
                <a:cs typeface="Times New Roman" pitchFamily="18" charset="0"/>
              </a:rPr>
              <a:t>或 </a:t>
            </a:r>
            <a:r>
              <a:rPr lang="en-US" altLang="zh-TW" dirty="0">
                <a:cs typeface="Times New Roman" pitchFamily="18" charset="0"/>
              </a:rPr>
              <a:t>(</a:t>
            </a:r>
            <a:r>
              <a:rPr lang="en-US" altLang="zh-TW" i="1" dirty="0">
                <a:cs typeface="Times New Roman" pitchFamily="18" charset="0"/>
              </a:rPr>
              <a:t>x </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υt</a:t>
            </a:r>
            <a:r>
              <a:rPr lang="en-US" altLang="zh-TW" dirty="0">
                <a:cs typeface="Times New Roman" pitchFamily="18" charset="0"/>
              </a:rPr>
              <a:t>) </a:t>
            </a:r>
            <a:r>
              <a:rPr lang="zh-TW" altLang="en-US" dirty="0">
                <a:cs typeface="Times New Roman" pitchFamily="18" charset="0"/>
              </a:rPr>
              <a:t>的組合出現，所以 </a:t>
            </a:r>
            <a:r>
              <a:rPr lang="en-US" altLang="zh-TW" dirty="0">
                <a:cs typeface="Times New Roman" pitchFamily="18" charset="0"/>
              </a:rPr>
              <a:t>(</a:t>
            </a:r>
            <a:r>
              <a:rPr lang="en-US" altLang="zh-TW" i="1" dirty="0">
                <a:cs typeface="Times New Roman" pitchFamily="18" charset="0"/>
              </a:rPr>
              <a:t>x </a:t>
            </a:r>
            <a:r>
              <a:rPr lang="en-US" altLang="zh-TW" dirty="0">
                <a:cs typeface="Times New Roman" pitchFamily="18" charset="0"/>
              </a:rPr>
              <a:t>− </a:t>
            </a:r>
            <a:r>
              <a:rPr lang="en-US" altLang="zh-TW" i="1" dirty="0" err="1">
                <a:cs typeface="Times New Roman" pitchFamily="18" charset="0"/>
              </a:rPr>
              <a:t>υt</a:t>
            </a:r>
            <a:r>
              <a:rPr lang="en-US" altLang="zh-TW" dirty="0">
                <a:cs typeface="Times New Roman" pitchFamily="18" charset="0"/>
              </a:rPr>
              <a:t>)</a:t>
            </a:r>
            <a:r>
              <a:rPr lang="en-US" altLang="zh-TW" baseline="30000" dirty="0">
                <a:cs typeface="Times New Roman" pitchFamily="18" charset="0"/>
              </a:rPr>
              <a:t>2</a:t>
            </a:r>
            <a:r>
              <a:rPr lang="en-US" altLang="zh-TW" dirty="0">
                <a:cs typeface="Times New Roman" pitchFamily="18" charset="0"/>
              </a:rPr>
              <a:t> </a:t>
            </a:r>
            <a:r>
              <a:rPr lang="zh-TW" altLang="en-US" dirty="0">
                <a:cs typeface="Times New Roman" pitchFamily="18" charset="0"/>
              </a:rPr>
              <a:t>可被接受，但</a:t>
            </a:r>
            <a:r>
              <a:rPr lang="en-US" altLang="zh-TW" dirty="0">
                <a:cs typeface="Times New Roman" pitchFamily="18" charset="0"/>
              </a:rPr>
              <a:t>(</a:t>
            </a:r>
            <a:r>
              <a:rPr lang="en-US" altLang="zh-TW" i="1" dirty="0" err="1">
                <a:cs typeface="Times New Roman" pitchFamily="18" charset="0"/>
              </a:rPr>
              <a:t>x</a:t>
            </a:r>
            <a:r>
              <a:rPr lang="en-US" altLang="zh-TW" baseline="30000" dirty="0" err="1">
                <a:cs typeface="Times New Roman" pitchFamily="18" charset="0"/>
              </a:rPr>
              <a:t>2</a:t>
            </a:r>
            <a:r>
              <a:rPr lang="en-US" altLang="zh-TW" i="1" dirty="0">
                <a:cs typeface="Times New Roman" pitchFamily="18" charset="0"/>
              </a:rPr>
              <a:t> </a:t>
            </a:r>
            <a:r>
              <a:rPr lang="zh-TW" altLang="en-US" dirty="0">
                <a:cs typeface="Times New Roman" pitchFamily="18" charset="0"/>
              </a:rPr>
              <a:t>− </a:t>
            </a:r>
            <a:r>
              <a:rPr lang="en-US" altLang="zh-TW" i="1" dirty="0" err="1">
                <a:cs typeface="Times New Roman" pitchFamily="18" charset="0"/>
              </a:rPr>
              <a:t>υ</a:t>
            </a:r>
            <a:r>
              <a:rPr lang="en-US" altLang="zh-TW" baseline="30000" dirty="0" err="1">
                <a:cs typeface="Times New Roman" pitchFamily="18" charset="0"/>
              </a:rPr>
              <a:t>2</a:t>
            </a:r>
            <a:r>
              <a:rPr lang="en-US" altLang="zh-TW" i="1" dirty="0" err="1">
                <a:cs typeface="Times New Roman" pitchFamily="18" charset="0"/>
              </a:rPr>
              <a:t>t</a:t>
            </a:r>
            <a:r>
              <a:rPr lang="en-US" altLang="zh-TW" i="1" dirty="0">
                <a:cs typeface="Times New Roman" pitchFamily="18" charset="0"/>
              </a:rPr>
              <a:t> </a:t>
            </a:r>
            <a:r>
              <a:rPr lang="en-US" altLang="zh-TW" baseline="30000" dirty="0">
                <a:cs typeface="Times New Roman" pitchFamily="18" charset="0"/>
              </a:rPr>
              <a:t>2</a:t>
            </a:r>
            <a:r>
              <a:rPr lang="en-US" altLang="zh-TW" dirty="0">
                <a:cs typeface="Times New Roman" pitchFamily="18" charset="0"/>
              </a:rPr>
              <a:t>) </a:t>
            </a:r>
            <a:r>
              <a:rPr lang="zh-TW" altLang="en-US" dirty="0">
                <a:cs typeface="Times New Roman" pitchFamily="18" charset="0"/>
              </a:rPr>
              <a:t>則否。 </a:t>
            </a:r>
          </a:p>
          <a:p>
            <a:pPr>
              <a:lnSpc>
                <a:spcPct val="150000"/>
              </a:lnSpc>
            </a:pPr>
            <a:endParaRPr lang="zh-TW" altLang="en-US" dirty="0"/>
          </a:p>
        </p:txBody>
      </p:sp>
      <p:sp>
        <p:nvSpPr>
          <p:cNvPr id="4" name="頁尾版面配置區 3">
            <a:extLst>
              <a:ext uri="{FF2B5EF4-FFF2-40B4-BE49-F238E27FC236}">
                <a16:creationId xmlns:a16="http://schemas.microsoft.com/office/drawing/2014/main" id="{7F6DCCDA-5533-4230-98EE-718D39FD31D6}"/>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925B5A1C-75B5-4B68-A4D4-A7084FE9DC0C}"/>
              </a:ext>
            </a:extLst>
          </p:cNvPr>
          <p:cNvSpPr>
            <a:spLocks noGrp="1"/>
          </p:cNvSpPr>
          <p:nvPr>
            <p:ph type="sldNum" sz="quarter" idx="12"/>
          </p:nvPr>
        </p:nvSpPr>
        <p:spPr/>
        <p:txBody>
          <a:bodyPr/>
          <a:lstStyle/>
          <a:p>
            <a:fld id="{FFF700D2-071F-440E-A3FF-180D34BA4EC8}" type="slidenum">
              <a:rPr lang="en-GB" smtClean="0"/>
              <a:t>35</a:t>
            </a:fld>
            <a:endParaRPr lang="en-GB"/>
          </a:p>
        </p:txBody>
      </p:sp>
    </p:spTree>
    <p:extLst>
      <p:ext uri="{BB962C8B-B14F-4D97-AF65-F5344CB8AC3E}">
        <p14:creationId xmlns:p14="http://schemas.microsoft.com/office/powerpoint/2010/main" val="271821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2658EA-7BDD-4660-B921-3E7B9CA9C039}"/>
              </a:ext>
            </a:extLst>
          </p:cNvPr>
          <p:cNvSpPr>
            <a:spLocks noGrp="1"/>
          </p:cNvSpPr>
          <p:nvPr>
            <p:ph type="title"/>
          </p:nvPr>
        </p:nvSpPr>
        <p:spPr/>
        <p:txBody>
          <a:bodyPr/>
          <a:lstStyle/>
          <a:p>
            <a:r>
              <a:rPr lang="en-US" altLang="zh-TW" dirty="0"/>
              <a:t>16.6</a:t>
            </a:r>
            <a:r>
              <a:rPr lang="zh-TW" altLang="en-US" dirty="0"/>
              <a:t> 行進諧波</a:t>
            </a:r>
          </a:p>
        </p:txBody>
      </p:sp>
      <p:sp>
        <p:nvSpPr>
          <p:cNvPr id="3" name="內容版面配置區 2">
            <a:extLst>
              <a:ext uri="{FF2B5EF4-FFF2-40B4-BE49-F238E27FC236}">
                <a16:creationId xmlns:a16="http://schemas.microsoft.com/office/drawing/2014/main" id="{91B6C199-FAC7-4B92-A2FF-9937622D93AA}"/>
              </a:ext>
            </a:extLst>
          </p:cNvPr>
          <p:cNvSpPr>
            <a:spLocks noGrp="1"/>
          </p:cNvSpPr>
          <p:nvPr>
            <p:ph idx="1"/>
          </p:nvPr>
        </p:nvSpPr>
        <p:spPr/>
        <p:txBody>
          <a:bodyPr/>
          <a:lstStyle/>
          <a:p>
            <a:r>
              <a:rPr lang="zh-TW" altLang="en-US" dirty="0">
                <a:cs typeface="Times New Roman" pitchFamily="18" charset="0"/>
              </a:rPr>
              <a:t>一簡單的方法產生連續波就是接一弦於一正在搖動的桿子，如圖 </a:t>
            </a:r>
            <a:r>
              <a:rPr lang="en-US" altLang="zh-TW" dirty="0" err="1">
                <a:cs typeface="Times New Roman" pitchFamily="18" charset="0"/>
              </a:rPr>
              <a:t>16.13a</a:t>
            </a:r>
            <a:r>
              <a:rPr lang="en-US" altLang="zh-TW" dirty="0">
                <a:cs typeface="Times New Roman" pitchFamily="18" charset="0"/>
              </a:rPr>
              <a:t> </a:t>
            </a:r>
            <a:r>
              <a:rPr lang="zh-TW" altLang="en-US" dirty="0">
                <a:cs typeface="Times New Roman" pitchFamily="18" charset="0"/>
              </a:rPr>
              <a:t>所示。如果波源</a:t>
            </a:r>
            <a:r>
              <a:rPr lang="en-US" altLang="zh-TW" dirty="0">
                <a:cs typeface="Times New Roman" pitchFamily="18" charset="0"/>
              </a:rPr>
              <a:t>(</a:t>
            </a:r>
            <a:r>
              <a:rPr lang="zh-TW" altLang="en-US" dirty="0">
                <a:cs typeface="Times New Roman" pitchFamily="18" charset="0"/>
              </a:rPr>
              <a:t>桿子</a:t>
            </a:r>
            <a:r>
              <a:rPr lang="en-US" altLang="zh-TW" dirty="0">
                <a:cs typeface="Times New Roman" pitchFamily="18" charset="0"/>
              </a:rPr>
              <a:t>)</a:t>
            </a:r>
            <a:r>
              <a:rPr lang="zh-TW" altLang="en-US" dirty="0">
                <a:cs typeface="Times New Roman" pitchFamily="18" charset="0"/>
              </a:rPr>
              <a:t>為一簡單的簡諧振盪器，則函數 </a:t>
            </a:r>
            <a:r>
              <a:rPr lang="en-US" altLang="zh-TW" i="1" dirty="0">
                <a:cs typeface="Times New Roman" pitchFamily="18" charset="0"/>
              </a:rPr>
              <a:t>f </a:t>
            </a:r>
            <a:r>
              <a:rPr lang="en-US" altLang="zh-TW" dirty="0">
                <a:cs typeface="Times New Roman" pitchFamily="18" charset="0"/>
              </a:rPr>
              <a:t>(</a:t>
            </a:r>
            <a:r>
              <a:rPr lang="en-US" altLang="zh-TW" i="1" dirty="0">
                <a:cs typeface="Times New Roman" pitchFamily="18" charset="0"/>
              </a:rPr>
              <a:t>x </a:t>
            </a:r>
            <a:r>
              <a:rPr lang="en-US" altLang="zh-TW" dirty="0">
                <a:cs typeface="Times New Roman" pitchFamily="18" charset="0"/>
              </a:rPr>
              <a:t>± </a:t>
            </a:r>
            <a:r>
              <a:rPr lang="en-US" altLang="zh-TW" i="1" dirty="0" err="1">
                <a:cs typeface="Times New Roman" pitchFamily="18" charset="0"/>
              </a:rPr>
              <a:t>υt</a:t>
            </a:r>
            <a:r>
              <a:rPr lang="en-US" altLang="zh-TW" dirty="0">
                <a:cs typeface="Times New Roman" pitchFamily="18" charset="0"/>
              </a:rPr>
              <a:t>) </a:t>
            </a:r>
            <a:r>
              <a:rPr lang="zh-TW" altLang="en-US" dirty="0">
                <a:cs typeface="Times New Roman" pitchFamily="18" charset="0"/>
              </a:rPr>
              <a:t>就是正弦形函數且它表示一</a:t>
            </a:r>
            <a:r>
              <a:rPr lang="zh-TW" altLang="en-US" b="1" dirty="0">
                <a:solidFill>
                  <a:srgbClr val="C00000"/>
                </a:solidFill>
                <a:cs typeface="Times New Roman" pitchFamily="18" charset="0"/>
              </a:rPr>
              <a:t>行進諧波</a:t>
            </a:r>
            <a:r>
              <a:rPr lang="en-US" altLang="zh-TW" sz="2400" dirty="0">
                <a:cs typeface="Times New Roman" pitchFamily="18" charset="0"/>
              </a:rPr>
              <a:t>( traveling harmonic wave)</a:t>
            </a:r>
            <a:r>
              <a:rPr lang="zh-TW" altLang="en-US" dirty="0">
                <a:cs typeface="Times New Roman" pitchFamily="18" charset="0"/>
              </a:rPr>
              <a:t>。當此波通過時，介質的粒子</a:t>
            </a:r>
            <a:r>
              <a:rPr lang="en-US" altLang="zh-TW" dirty="0">
                <a:cs typeface="Times New Roman" pitchFamily="18" charset="0"/>
              </a:rPr>
              <a:t>(</a:t>
            </a:r>
            <a:r>
              <a:rPr lang="zh-TW" altLang="en-US" dirty="0">
                <a:cs typeface="Times New Roman" pitchFamily="18" charset="0"/>
              </a:rPr>
              <a:t>此弦</a:t>
            </a:r>
            <a:r>
              <a:rPr lang="en-US" altLang="zh-TW" dirty="0">
                <a:cs typeface="Times New Roman" pitchFamily="18" charset="0"/>
              </a:rPr>
              <a:t>)</a:t>
            </a:r>
            <a:r>
              <a:rPr lang="zh-TW" altLang="en-US" dirty="0">
                <a:cs typeface="Times New Roman" pitchFamily="18" charset="0"/>
              </a:rPr>
              <a:t>進行簡諧運動。</a:t>
            </a:r>
          </a:p>
          <a:p>
            <a:endParaRPr lang="zh-TW" altLang="en-US" dirty="0"/>
          </a:p>
        </p:txBody>
      </p:sp>
      <p:sp>
        <p:nvSpPr>
          <p:cNvPr id="4" name="頁尾版面配置區 3">
            <a:extLst>
              <a:ext uri="{FF2B5EF4-FFF2-40B4-BE49-F238E27FC236}">
                <a16:creationId xmlns:a16="http://schemas.microsoft.com/office/drawing/2014/main" id="{84D110F7-0115-4754-91C2-423BEAB6E257}"/>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BF5E95B3-1A01-4878-8250-777223428123}"/>
              </a:ext>
            </a:extLst>
          </p:cNvPr>
          <p:cNvSpPr>
            <a:spLocks noGrp="1"/>
          </p:cNvSpPr>
          <p:nvPr>
            <p:ph type="sldNum" sz="quarter" idx="12"/>
          </p:nvPr>
        </p:nvSpPr>
        <p:spPr/>
        <p:txBody>
          <a:bodyPr/>
          <a:lstStyle/>
          <a:p>
            <a:fld id="{FFF700D2-071F-440E-A3FF-180D34BA4EC8}" type="slidenum">
              <a:rPr lang="en-GB" smtClean="0"/>
              <a:t>36</a:t>
            </a:fld>
            <a:endParaRPr lang="en-GB"/>
          </a:p>
        </p:txBody>
      </p:sp>
      <p:pic>
        <p:nvPicPr>
          <p:cNvPr id="6" name="內容版面配置區 5">
            <a:extLst>
              <a:ext uri="{FF2B5EF4-FFF2-40B4-BE49-F238E27FC236}">
                <a16:creationId xmlns:a16="http://schemas.microsoft.com/office/drawing/2014/main" id="{A1C365DA-208C-4160-9784-46C748DFE1FE}"/>
              </a:ext>
            </a:extLst>
          </p:cNvPr>
          <p:cNvPicPr>
            <a:picLocks noChangeAspect="1"/>
          </p:cNvPicPr>
          <p:nvPr/>
        </p:nvPicPr>
        <p:blipFill>
          <a:blip r:embed="rId2"/>
          <a:stretch>
            <a:fillRect/>
          </a:stretch>
        </p:blipFill>
        <p:spPr>
          <a:xfrm>
            <a:off x="758190" y="3691849"/>
            <a:ext cx="7627620" cy="2689479"/>
          </a:xfrm>
          <a:prstGeom prst="rect">
            <a:avLst/>
          </a:prstGeom>
          <a:solidFill>
            <a:schemeClr val="bg1">
              <a:alpha val="90000"/>
            </a:schemeClr>
          </a:solidFill>
        </p:spPr>
      </p:pic>
    </p:spTree>
    <p:extLst>
      <p:ext uri="{BB962C8B-B14F-4D97-AF65-F5344CB8AC3E}">
        <p14:creationId xmlns:p14="http://schemas.microsoft.com/office/powerpoint/2010/main" val="1937002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8D1958A4-E3DF-4291-8E74-71843D7F68DE}"/>
              </a:ext>
            </a:extLst>
          </p:cNvPr>
          <p:cNvSpPr>
            <a:spLocks noGrp="1"/>
          </p:cNvSpPr>
          <p:nvPr>
            <p:ph type="title"/>
          </p:nvPr>
        </p:nvSpPr>
        <p:spPr/>
        <p:txBody>
          <a:bodyPr/>
          <a:lstStyle/>
          <a:p>
            <a:r>
              <a:rPr lang="en-US" altLang="zh-TW" dirty="0"/>
              <a:t>16.6</a:t>
            </a:r>
            <a:r>
              <a:rPr lang="zh-TW" altLang="en-US" dirty="0"/>
              <a:t> 行進諧波</a:t>
            </a:r>
          </a:p>
        </p:txBody>
      </p:sp>
      <p:sp>
        <p:nvSpPr>
          <p:cNvPr id="7" name="內容版面配置區 6">
            <a:extLst>
              <a:ext uri="{FF2B5EF4-FFF2-40B4-BE49-F238E27FC236}">
                <a16:creationId xmlns:a16="http://schemas.microsoft.com/office/drawing/2014/main" id="{75087944-68B6-4F4C-A01A-941003FE97FD}"/>
              </a:ext>
            </a:extLst>
          </p:cNvPr>
          <p:cNvSpPr>
            <a:spLocks noGrp="1"/>
          </p:cNvSpPr>
          <p:nvPr>
            <p:ph idx="1"/>
          </p:nvPr>
        </p:nvSpPr>
        <p:spPr>
          <a:xfrm>
            <a:off x="457200" y="1340768"/>
            <a:ext cx="8229600" cy="5256584"/>
          </a:xfrm>
        </p:spPr>
        <p:txBody>
          <a:bodyPr>
            <a:normAutofit/>
          </a:bodyPr>
          <a:lstStyle/>
          <a:p>
            <a:pPr>
              <a:lnSpc>
                <a:spcPts val="4000"/>
              </a:lnSpc>
            </a:pPr>
            <a:r>
              <a:rPr lang="zh-TW" altLang="en-US" dirty="0">
                <a:cs typeface="Times New Roman" pitchFamily="18" charset="0"/>
              </a:rPr>
              <a:t>圖 </a:t>
            </a:r>
            <a:r>
              <a:rPr lang="en-US" altLang="zh-TW" dirty="0" err="1">
                <a:cs typeface="Times New Roman" pitchFamily="18" charset="0"/>
              </a:rPr>
              <a:t>16.13b</a:t>
            </a:r>
            <a:r>
              <a:rPr lang="en-US" altLang="zh-TW" dirty="0">
                <a:cs typeface="Times New Roman" pitchFamily="18" charset="0"/>
              </a:rPr>
              <a:t> </a:t>
            </a:r>
            <a:r>
              <a:rPr lang="zh-TW" altLang="en-US" dirty="0">
                <a:cs typeface="Times New Roman" pitchFamily="18" charset="0"/>
              </a:rPr>
              <a:t>所示為波通過時，質點的位移 </a:t>
            </a:r>
            <a:r>
              <a:rPr lang="en-US" altLang="zh-TW" i="1" dirty="0">
                <a:cs typeface="Times New Roman" pitchFamily="18" charset="0"/>
              </a:rPr>
              <a:t>y</a:t>
            </a:r>
            <a:r>
              <a:rPr lang="en-US" altLang="zh-TW" dirty="0">
                <a:cs typeface="Times New Roman" pitchFamily="18" charset="0"/>
              </a:rPr>
              <a:t>(</a:t>
            </a:r>
            <a:r>
              <a:rPr lang="en-US" altLang="zh-TW" i="1" dirty="0">
                <a:cs typeface="Times New Roman" pitchFamily="18" charset="0"/>
              </a:rPr>
              <a:t>t</a:t>
            </a:r>
            <a:r>
              <a:rPr lang="en-US" altLang="zh-TW" dirty="0">
                <a:cs typeface="Times New Roman" pitchFamily="18" charset="0"/>
              </a:rPr>
              <a:t>)</a:t>
            </a:r>
            <a:r>
              <a:rPr lang="en-US" altLang="zh-TW" i="1" dirty="0">
                <a:cs typeface="Times New Roman" pitchFamily="18" charset="0"/>
              </a:rPr>
              <a:t> </a:t>
            </a:r>
            <a:r>
              <a:rPr lang="zh-TW" altLang="en-US" dirty="0">
                <a:cs typeface="Times New Roman" pitchFamily="18" charset="0"/>
              </a:rPr>
              <a:t>為時間的函數。週期 </a:t>
            </a:r>
            <a:r>
              <a:rPr lang="en-US" altLang="zh-TW" i="1" dirty="0">
                <a:cs typeface="Times New Roman" pitchFamily="18" charset="0"/>
              </a:rPr>
              <a:t>T </a:t>
            </a:r>
            <a:r>
              <a:rPr lang="zh-TW" altLang="en-US" dirty="0">
                <a:cs typeface="Times New Roman" pitchFamily="18" charset="0"/>
              </a:rPr>
              <a:t>相當於相位改變了 </a:t>
            </a:r>
            <a:r>
              <a:rPr lang="en-US" altLang="zh-TW" i="1" dirty="0">
                <a:cs typeface="Times New Roman" pitchFamily="18" charset="0"/>
              </a:rPr>
              <a:t>2π </a:t>
            </a:r>
            <a:r>
              <a:rPr lang="en-US" altLang="zh-TW" dirty="0">
                <a:cs typeface="Times New Roman" pitchFamily="18" charset="0"/>
              </a:rPr>
              <a:t>rad</a:t>
            </a:r>
            <a:r>
              <a:rPr lang="zh-TW" altLang="en-US" dirty="0">
                <a:cs typeface="Times New Roman" pitchFamily="18" charset="0"/>
              </a:rPr>
              <a:t>，所以，任一時間 </a:t>
            </a:r>
            <a:r>
              <a:rPr lang="en-US" altLang="zh-TW" i="1" dirty="0">
                <a:cs typeface="Times New Roman" pitchFamily="18" charset="0"/>
              </a:rPr>
              <a:t>t </a:t>
            </a:r>
            <a:r>
              <a:rPr lang="zh-TW" altLang="en-US" dirty="0">
                <a:cs typeface="Times New Roman" pitchFamily="18" charset="0"/>
              </a:rPr>
              <a:t>相當於相位改變了 </a:t>
            </a:r>
            <a:r>
              <a:rPr lang="en-US" altLang="zh-TW" dirty="0">
                <a:cs typeface="Times New Roman" pitchFamily="18" charset="0"/>
              </a:rPr>
              <a:t>2</a:t>
            </a:r>
            <a:r>
              <a:rPr lang="en-US" altLang="zh-TW" i="1" dirty="0">
                <a:cs typeface="Times New Roman" pitchFamily="18" charset="0"/>
              </a:rPr>
              <a:t>π </a:t>
            </a:r>
            <a:r>
              <a:rPr lang="en-US" altLang="zh-TW" dirty="0">
                <a:cs typeface="Times New Roman" pitchFamily="18" charset="0"/>
              </a:rPr>
              <a:t>(</a:t>
            </a:r>
            <a:r>
              <a:rPr lang="en-US" altLang="zh-TW" i="1" dirty="0">
                <a:cs typeface="Times New Roman" pitchFamily="18" charset="0"/>
              </a:rPr>
              <a:t>t</a:t>
            </a:r>
            <a:r>
              <a:rPr lang="en-US" altLang="zh-TW" dirty="0">
                <a:cs typeface="Times New Roman" pitchFamily="18" charset="0"/>
              </a:rPr>
              <a:t>/</a:t>
            </a:r>
            <a:r>
              <a:rPr lang="en-US" altLang="zh-TW" i="1" dirty="0">
                <a:cs typeface="Times New Roman" pitchFamily="18" charset="0"/>
              </a:rPr>
              <a:t>T</a:t>
            </a:r>
            <a:r>
              <a:rPr lang="en-US" altLang="zh-TW" dirty="0">
                <a:cs typeface="Times New Roman" pitchFamily="18" charset="0"/>
              </a:rPr>
              <a:t>)</a:t>
            </a:r>
            <a:r>
              <a:rPr lang="zh-TW" altLang="en-US" dirty="0">
                <a:cs typeface="Times New Roman" pitchFamily="18" charset="0"/>
              </a:rPr>
              <a:t>。如果在</a:t>
            </a:r>
            <a:r>
              <a:rPr lang="zh-TW" altLang="en-US" i="1" dirty="0">
                <a:cs typeface="Times New Roman" pitchFamily="18" charset="0"/>
              </a:rPr>
              <a:t> </a:t>
            </a:r>
            <a:r>
              <a:rPr lang="en-US" altLang="zh-TW" i="1" dirty="0">
                <a:cs typeface="Times New Roman" pitchFamily="18" charset="0"/>
              </a:rPr>
              <a:t>t </a:t>
            </a:r>
            <a:r>
              <a:rPr lang="en-US" altLang="zh-TW" dirty="0">
                <a:cs typeface="Times New Roman" pitchFamily="18" charset="0"/>
              </a:rPr>
              <a:t>= 0</a:t>
            </a:r>
            <a:r>
              <a:rPr lang="zh-TW" altLang="en-US" dirty="0">
                <a:cs typeface="Times New Roman" pitchFamily="18" charset="0"/>
              </a:rPr>
              <a:t>，</a:t>
            </a:r>
            <a:r>
              <a:rPr lang="en-US" altLang="zh-TW" i="1" dirty="0">
                <a:cs typeface="Times New Roman" pitchFamily="18" charset="0"/>
              </a:rPr>
              <a:t>y </a:t>
            </a:r>
            <a:r>
              <a:rPr lang="en-US" altLang="zh-TW" dirty="0">
                <a:cs typeface="Times New Roman" pitchFamily="18" charset="0"/>
              </a:rPr>
              <a:t>= 0 </a:t>
            </a:r>
            <a:r>
              <a:rPr lang="zh-TW" altLang="en-US" dirty="0">
                <a:cs typeface="Times New Roman" pitchFamily="18" charset="0"/>
              </a:rPr>
              <a:t>且 </a:t>
            </a:r>
            <a:r>
              <a:rPr lang="en-US" altLang="zh-TW" i="1" dirty="0" err="1">
                <a:cs typeface="Times New Roman" pitchFamily="18" charset="0"/>
              </a:rPr>
              <a:t>dy</a:t>
            </a:r>
            <a:r>
              <a:rPr lang="en-US" altLang="zh-TW" dirty="0">
                <a:cs typeface="Times New Roman" pitchFamily="18" charset="0"/>
              </a:rPr>
              <a:t>/</a:t>
            </a:r>
            <a:r>
              <a:rPr lang="en-US" altLang="zh-TW" i="1" dirty="0">
                <a:cs typeface="Times New Roman" pitchFamily="18" charset="0"/>
              </a:rPr>
              <a:t>dt</a:t>
            </a:r>
            <a:r>
              <a:rPr lang="zh-TW" altLang="en-US" dirty="0">
                <a:cs typeface="Times New Roman" pitchFamily="18" charset="0"/>
              </a:rPr>
              <a:t>＞</a:t>
            </a:r>
            <a:r>
              <a:rPr lang="en-US" altLang="zh-TW" dirty="0">
                <a:cs typeface="Times New Roman" pitchFamily="18" charset="0"/>
              </a:rPr>
              <a:t>0</a:t>
            </a:r>
            <a:r>
              <a:rPr lang="zh-TW" altLang="en-US" dirty="0">
                <a:cs typeface="Times New Roman" pitchFamily="18" charset="0"/>
              </a:rPr>
              <a:t>，則相位常數為零，我們可以寫成：</a:t>
            </a: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此處</a:t>
            </a: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稱為</a:t>
            </a:r>
            <a:r>
              <a:rPr lang="zh-TW" altLang="en-US" b="1" dirty="0">
                <a:solidFill>
                  <a:srgbClr val="C00000"/>
                </a:solidFill>
                <a:cs typeface="Times New Roman" pitchFamily="18" charset="0"/>
              </a:rPr>
              <a:t>角頻率</a:t>
            </a:r>
            <a:r>
              <a:rPr lang="en-US" altLang="zh-TW" dirty="0">
                <a:cs typeface="Times New Roman" pitchFamily="18" charset="0"/>
              </a:rPr>
              <a:t>(angular </a:t>
            </a:r>
            <a:br>
              <a:rPr lang="en-US" altLang="zh-TW" dirty="0">
                <a:cs typeface="Times New Roman" pitchFamily="18" charset="0"/>
              </a:rPr>
            </a:br>
            <a:r>
              <a:rPr lang="en-US" altLang="zh-TW" dirty="0">
                <a:cs typeface="Times New Roman" pitchFamily="18" charset="0"/>
              </a:rPr>
              <a:t>frequency)</a:t>
            </a:r>
            <a:r>
              <a:rPr lang="zh-TW" altLang="en-US" dirty="0">
                <a:cs typeface="Times New Roman" pitchFamily="18" charset="0"/>
              </a:rPr>
              <a:t>，單位為 </a:t>
            </a:r>
            <a:r>
              <a:rPr lang="en-US" altLang="zh-TW" dirty="0">
                <a:cs typeface="Times New Roman" pitchFamily="18" charset="0"/>
              </a:rPr>
              <a:t>rad/s</a:t>
            </a:r>
            <a:r>
              <a:rPr lang="zh-TW" altLang="en-US" dirty="0">
                <a:cs typeface="Times New Roman" pitchFamily="18" charset="0"/>
              </a:rPr>
              <a:t>。</a:t>
            </a:r>
          </a:p>
          <a:p>
            <a:endParaRPr lang="zh-TW" altLang="en-US" dirty="0"/>
          </a:p>
        </p:txBody>
      </p:sp>
      <p:sp>
        <p:nvSpPr>
          <p:cNvPr id="4" name="頁尾版面配置區 3">
            <a:extLst>
              <a:ext uri="{FF2B5EF4-FFF2-40B4-BE49-F238E27FC236}">
                <a16:creationId xmlns:a16="http://schemas.microsoft.com/office/drawing/2014/main" id="{0D8BB2DE-42F5-447F-9A92-13A49A3E2E1E}"/>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EEBEA23D-5B2D-4A8F-B72E-7CAE76F5F159}"/>
              </a:ext>
            </a:extLst>
          </p:cNvPr>
          <p:cNvSpPr>
            <a:spLocks noGrp="1"/>
          </p:cNvSpPr>
          <p:nvPr>
            <p:ph type="sldNum" sz="quarter" idx="12"/>
          </p:nvPr>
        </p:nvSpPr>
        <p:spPr/>
        <p:txBody>
          <a:bodyPr/>
          <a:lstStyle/>
          <a:p>
            <a:fld id="{FFF700D2-071F-440E-A3FF-180D34BA4EC8}" type="slidenum">
              <a:rPr lang="en-GB" smtClean="0"/>
              <a:t>37</a:t>
            </a:fld>
            <a:endParaRPr lang="en-GB"/>
          </a:p>
        </p:txBody>
      </p:sp>
      <p:pic>
        <p:nvPicPr>
          <p:cNvPr id="13" name="圖片 12">
            <a:extLst>
              <a:ext uri="{FF2B5EF4-FFF2-40B4-BE49-F238E27FC236}">
                <a16:creationId xmlns:a16="http://schemas.microsoft.com/office/drawing/2014/main" id="{9084288E-D117-4281-8E47-6C89EF25E572}"/>
              </a:ext>
            </a:extLst>
          </p:cNvPr>
          <p:cNvPicPr>
            <a:picLocks noChangeAspect="1"/>
          </p:cNvPicPr>
          <p:nvPr/>
        </p:nvPicPr>
        <p:blipFill>
          <a:blip r:embed="rId2"/>
          <a:stretch>
            <a:fillRect/>
          </a:stretch>
        </p:blipFill>
        <p:spPr>
          <a:xfrm>
            <a:off x="2530792" y="4383462"/>
            <a:ext cx="1186815" cy="686753"/>
          </a:xfrm>
          <a:prstGeom prst="rect">
            <a:avLst/>
          </a:prstGeom>
        </p:spPr>
      </p:pic>
      <p:pic>
        <p:nvPicPr>
          <p:cNvPr id="15" name="圖片 14">
            <a:extLst>
              <a:ext uri="{FF2B5EF4-FFF2-40B4-BE49-F238E27FC236}">
                <a16:creationId xmlns:a16="http://schemas.microsoft.com/office/drawing/2014/main" id="{91975726-91AA-4561-8D00-F1F1C53B84C3}"/>
              </a:ext>
            </a:extLst>
          </p:cNvPr>
          <p:cNvPicPr>
            <a:picLocks noChangeAspect="1"/>
          </p:cNvPicPr>
          <p:nvPr/>
        </p:nvPicPr>
        <p:blipFill>
          <a:blip r:embed="rId3"/>
          <a:stretch>
            <a:fillRect/>
          </a:stretch>
        </p:blipFill>
        <p:spPr>
          <a:xfrm>
            <a:off x="827584" y="3970387"/>
            <a:ext cx="3793807" cy="466725"/>
          </a:xfrm>
          <a:prstGeom prst="rect">
            <a:avLst/>
          </a:prstGeom>
        </p:spPr>
      </p:pic>
      <p:grpSp>
        <p:nvGrpSpPr>
          <p:cNvPr id="17" name="群組 16">
            <a:extLst>
              <a:ext uri="{FF2B5EF4-FFF2-40B4-BE49-F238E27FC236}">
                <a16:creationId xmlns:a16="http://schemas.microsoft.com/office/drawing/2014/main" id="{7A8080B9-CB9E-4B7E-841E-0BDF0E24DA4C}"/>
              </a:ext>
            </a:extLst>
          </p:cNvPr>
          <p:cNvGrpSpPr/>
          <p:nvPr/>
        </p:nvGrpSpPr>
        <p:grpSpPr>
          <a:xfrm>
            <a:off x="4716016" y="3717032"/>
            <a:ext cx="4320540" cy="2228850"/>
            <a:chOff x="4775252" y="3717032"/>
            <a:chExt cx="4320540" cy="2228850"/>
          </a:xfrm>
        </p:grpSpPr>
        <p:pic>
          <p:nvPicPr>
            <p:cNvPr id="14" name="圖片 13">
              <a:extLst>
                <a:ext uri="{FF2B5EF4-FFF2-40B4-BE49-F238E27FC236}">
                  <a16:creationId xmlns:a16="http://schemas.microsoft.com/office/drawing/2014/main" id="{F885A6DC-9699-42F5-8855-25AC31064255}"/>
                </a:ext>
              </a:extLst>
            </p:cNvPr>
            <p:cNvPicPr>
              <a:picLocks noChangeAspect="1"/>
            </p:cNvPicPr>
            <p:nvPr/>
          </p:nvPicPr>
          <p:blipFill>
            <a:blip r:embed="rId4"/>
            <a:stretch>
              <a:fillRect/>
            </a:stretch>
          </p:blipFill>
          <p:spPr>
            <a:xfrm>
              <a:off x="4775252" y="3717032"/>
              <a:ext cx="4320540" cy="2228850"/>
            </a:xfrm>
            <a:prstGeom prst="rect">
              <a:avLst/>
            </a:prstGeom>
          </p:spPr>
        </p:pic>
        <p:pic>
          <p:nvPicPr>
            <p:cNvPr id="16" name="圖片 15">
              <a:extLst>
                <a:ext uri="{FF2B5EF4-FFF2-40B4-BE49-F238E27FC236}">
                  <a16:creationId xmlns:a16="http://schemas.microsoft.com/office/drawing/2014/main" id="{9B4CE4C3-CB0E-4788-AAF7-18C40E3E2110}"/>
                </a:ext>
              </a:extLst>
            </p:cNvPr>
            <p:cNvPicPr>
              <a:picLocks noChangeAspect="1"/>
            </p:cNvPicPr>
            <p:nvPr/>
          </p:nvPicPr>
          <p:blipFill>
            <a:blip r:embed="rId5"/>
            <a:stretch>
              <a:fillRect/>
            </a:stretch>
          </p:blipFill>
          <p:spPr>
            <a:xfrm>
              <a:off x="5468302" y="5682992"/>
              <a:ext cx="1102995" cy="262890"/>
            </a:xfrm>
            <a:prstGeom prst="rect">
              <a:avLst/>
            </a:prstGeom>
          </p:spPr>
        </p:pic>
      </p:grpSp>
    </p:spTree>
    <p:extLst>
      <p:ext uri="{BB962C8B-B14F-4D97-AF65-F5344CB8AC3E}">
        <p14:creationId xmlns:p14="http://schemas.microsoft.com/office/powerpoint/2010/main" val="1037454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EFC6BD-F96F-4F92-9067-FC702DA1DFF0}"/>
              </a:ext>
            </a:extLst>
          </p:cNvPr>
          <p:cNvSpPr>
            <a:spLocks noGrp="1"/>
          </p:cNvSpPr>
          <p:nvPr>
            <p:ph type="title"/>
          </p:nvPr>
        </p:nvSpPr>
        <p:spPr/>
        <p:txBody>
          <a:bodyPr/>
          <a:lstStyle/>
          <a:p>
            <a:r>
              <a:rPr lang="en-US" altLang="zh-TW" dirty="0"/>
              <a:t>16.6</a:t>
            </a:r>
            <a:r>
              <a:rPr lang="zh-TW" altLang="en-US" dirty="0"/>
              <a:t> 行進諧波</a:t>
            </a:r>
          </a:p>
        </p:txBody>
      </p:sp>
      <p:sp>
        <p:nvSpPr>
          <p:cNvPr id="4" name="頁尾版面配置區 3">
            <a:extLst>
              <a:ext uri="{FF2B5EF4-FFF2-40B4-BE49-F238E27FC236}">
                <a16:creationId xmlns:a16="http://schemas.microsoft.com/office/drawing/2014/main" id="{86B503D4-5192-47C2-8A6A-952F10D931B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A8B3998B-A769-43EC-AB49-3D0A6B85E490}"/>
              </a:ext>
            </a:extLst>
          </p:cNvPr>
          <p:cNvSpPr>
            <a:spLocks noGrp="1"/>
          </p:cNvSpPr>
          <p:nvPr>
            <p:ph type="sldNum" sz="quarter" idx="12"/>
          </p:nvPr>
        </p:nvSpPr>
        <p:spPr/>
        <p:txBody>
          <a:bodyPr/>
          <a:lstStyle/>
          <a:p>
            <a:fld id="{FFF700D2-071F-440E-A3FF-180D34BA4EC8}" type="slidenum">
              <a:rPr lang="en-GB" smtClean="0"/>
              <a:t>38</a:t>
            </a:fld>
            <a:endParaRPr lang="en-GB"/>
          </a:p>
        </p:txBody>
      </p:sp>
      <p:sp>
        <p:nvSpPr>
          <p:cNvPr id="8" name="內容版面配置區 7">
            <a:extLst>
              <a:ext uri="{FF2B5EF4-FFF2-40B4-BE49-F238E27FC236}">
                <a16:creationId xmlns:a16="http://schemas.microsoft.com/office/drawing/2014/main" id="{1F1544CE-AC89-4092-8845-406FDE649818}"/>
              </a:ext>
            </a:extLst>
          </p:cNvPr>
          <p:cNvSpPr>
            <a:spLocks noGrp="1"/>
          </p:cNvSpPr>
          <p:nvPr>
            <p:ph idx="1"/>
          </p:nvPr>
        </p:nvSpPr>
        <p:spPr/>
        <p:txBody>
          <a:bodyPr>
            <a:normAutofit/>
          </a:bodyPr>
          <a:lstStyle/>
          <a:p>
            <a:r>
              <a:rPr lang="zh-TW" altLang="en-US" b="1" dirty="0">
                <a:solidFill>
                  <a:srgbClr val="0070C0"/>
                </a:solidFill>
                <a:cs typeface="Times New Roman" pitchFamily="18" charset="0"/>
              </a:rPr>
              <a:t>緊鄰的相同相位點兩點間的距離</a:t>
            </a:r>
            <a:r>
              <a:rPr lang="en-US" altLang="zh-TW" b="1" dirty="0">
                <a:solidFill>
                  <a:srgbClr val="0070C0"/>
                </a:solidFill>
                <a:cs typeface="Times New Roman" pitchFamily="18" charset="0"/>
              </a:rPr>
              <a:t>(</a:t>
            </a:r>
            <a:r>
              <a:rPr lang="zh-TW" altLang="en-US" b="1" dirty="0">
                <a:solidFill>
                  <a:srgbClr val="0070C0"/>
                </a:solidFill>
                <a:cs typeface="Times New Roman" pitchFamily="18" charset="0"/>
              </a:rPr>
              <a:t>例如：兩波峰間</a:t>
            </a:r>
            <a:r>
              <a:rPr lang="en-US" altLang="zh-TW" b="1" dirty="0">
                <a:solidFill>
                  <a:srgbClr val="0070C0"/>
                </a:solidFill>
                <a:cs typeface="Times New Roman" pitchFamily="18" charset="0"/>
              </a:rPr>
              <a:t>)</a:t>
            </a:r>
            <a:r>
              <a:rPr lang="zh-TW" altLang="en-US" b="1" dirty="0">
                <a:solidFill>
                  <a:srgbClr val="0070C0"/>
                </a:solidFill>
                <a:cs typeface="Times New Roman" pitchFamily="18" charset="0"/>
              </a:rPr>
              <a:t>稱為</a:t>
            </a:r>
            <a:r>
              <a:rPr lang="zh-TW" altLang="en-US" b="1" dirty="0">
                <a:solidFill>
                  <a:srgbClr val="C00000"/>
                </a:solidFill>
                <a:cs typeface="Times New Roman" pitchFamily="18" charset="0"/>
              </a:rPr>
              <a:t>波長</a:t>
            </a:r>
            <a:r>
              <a:rPr lang="en-US" altLang="zh-TW" b="1" dirty="0">
                <a:solidFill>
                  <a:srgbClr val="0070C0"/>
                </a:solidFill>
                <a:cs typeface="Times New Roman" pitchFamily="18" charset="0"/>
              </a:rPr>
              <a:t>(wavelength) </a:t>
            </a:r>
            <a:r>
              <a:rPr lang="en-US" altLang="zh-TW" b="1" i="1" dirty="0">
                <a:solidFill>
                  <a:srgbClr val="0070C0"/>
                </a:solidFill>
                <a:cs typeface="Times New Roman" pitchFamily="18" charset="0"/>
              </a:rPr>
              <a:t>λ</a:t>
            </a:r>
            <a:r>
              <a:rPr lang="zh-TW" altLang="en-US" dirty="0">
                <a:cs typeface="Times New Roman" pitchFamily="18" charset="0"/>
              </a:rPr>
              <a:t>。因為 </a:t>
            </a:r>
            <a:r>
              <a:rPr lang="en-US" altLang="zh-TW" i="1" dirty="0">
                <a:cs typeface="Times New Roman" pitchFamily="18" charset="0"/>
              </a:rPr>
              <a:t>λ </a:t>
            </a:r>
            <a:r>
              <a:rPr lang="zh-TW" altLang="en-US" dirty="0">
                <a:cs typeface="Times New Roman" pitchFamily="18" charset="0"/>
              </a:rPr>
              <a:t>相當於相位改變了</a:t>
            </a:r>
            <a:r>
              <a:rPr lang="en-US" altLang="zh-TW" dirty="0">
                <a:cs typeface="Times New Roman" pitchFamily="18" charset="0"/>
              </a:rPr>
              <a:t>2</a:t>
            </a:r>
            <a:r>
              <a:rPr lang="en-US" altLang="zh-TW" i="1" dirty="0">
                <a:cs typeface="Times New Roman" pitchFamily="18" charset="0"/>
              </a:rPr>
              <a:t>π</a:t>
            </a:r>
            <a:r>
              <a:rPr lang="zh-TW" altLang="en-US" dirty="0">
                <a:cs typeface="Times New Roman" pitchFamily="18" charset="0"/>
              </a:rPr>
              <a:t>，任何位置 </a:t>
            </a:r>
            <a:r>
              <a:rPr lang="en-US" altLang="zh-TW" i="1" dirty="0">
                <a:cs typeface="Times New Roman" pitchFamily="18" charset="0"/>
              </a:rPr>
              <a:t>x </a:t>
            </a:r>
            <a:r>
              <a:rPr lang="zh-TW" altLang="en-US" dirty="0">
                <a:cs typeface="Times New Roman" pitchFamily="18" charset="0"/>
              </a:rPr>
              <a:t>的相位為 </a:t>
            </a:r>
            <a:r>
              <a:rPr lang="en-US" altLang="zh-TW" dirty="0">
                <a:cs typeface="Times New Roman" pitchFamily="18" charset="0"/>
              </a:rPr>
              <a:t>(2</a:t>
            </a:r>
            <a:r>
              <a:rPr lang="en-US" altLang="zh-TW" i="1" dirty="0">
                <a:cs typeface="Times New Roman" pitchFamily="18" charset="0"/>
              </a:rPr>
              <a:t>π</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a:t>
            </a:r>
            <a:r>
              <a:rPr lang="en-US" altLang="zh-TW" i="1" dirty="0">
                <a:cs typeface="Times New Roman" pitchFamily="18" charset="0"/>
              </a:rPr>
              <a:t>λ</a:t>
            </a:r>
            <a:r>
              <a:rPr lang="en-US" altLang="zh-TW" dirty="0">
                <a:cs typeface="Times New Roman" pitchFamily="18" charset="0"/>
              </a:rPr>
              <a:t>)</a:t>
            </a:r>
            <a:r>
              <a:rPr lang="zh-TW" altLang="en-US" dirty="0">
                <a:cs typeface="Times New Roman" pitchFamily="18" charset="0"/>
              </a:rPr>
              <a:t>。如果在 </a:t>
            </a:r>
            <a:r>
              <a:rPr lang="en-US" altLang="zh-TW" i="1" dirty="0">
                <a:cs typeface="Times New Roman" pitchFamily="18" charset="0"/>
              </a:rPr>
              <a:t>x = </a:t>
            </a:r>
            <a:r>
              <a:rPr lang="en-US" altLang="zh-TW" dirty="0">
                <a:cs typeface="Times New Roman" pitchFamily="18" charset="0"/>
              </a:rPr>
              <a:t>0 </a:t>
            </a:r>
            <a:r>
              <a:rPr lang="zh-TW" altLang="en-US" dirty="0">
                <a:cs typeface="Times New Roman" pitchFamily="18" charset="0"/>
              </a:rPr>
              <a:t>處 </a:t>
            </a:r>
            <a:r>
              <a:rPr lang="en-US" altLang="zh-TW" i="1" dirty="0">
                <a:cs typeface="Times New Roman" pitchFamily="18" charset="0"/>
              </a:rPr>
              <a:t>y </a:t>
            </a:r>
            <a:r>
              <a:rPr lang="en-US" altLang="zh-TW" dirty="0">
                <a:cs typeface="Times New Roman" pitchFamily="18" charset="0"/>
              </a:rPr>
              <a:t>= 0 </a:t>
            </a:r>
            <a:r>
              <a:rPr lang="zh-TW" altLang="en-US" dirty="0">
                <a:cs typeface="Times New Roman" pitchFamily="18" charset="0"/>
              </a:rPr>
              <a:t>且 </a:t>
            </a:r>
            <a:r>
              <a:rPr lang="en-US" altLang="zh-TW" i="1" dirty="0" err="1">
                <a:cs typeface="Times New Roman" pitchFamily="18" charset="0"/>
              </a:rPr>
              <a:t>dy</a:t>
            </a:r>
            <a:r>
              <a:rPr lang="en-US" altLang="zh-TW" dirty="0">
                <a:cs typeface="Times New Roman" pitchFamily="18" charset="0"/>
              </a:rPr>
              <a:t>/</a:t>
            </a:r>
            <a:r>
              <a:rPr lang="en-US" altLang="zh-TW" i="1" dirty="0">
                <a:cs typeface="Times New Roman" pitchFamily="18" charset="0"/>
              </a:rPr>
              <a:t>dx</a:t>
            </a:r>
            <a:r>
              <a:rPr lang="zh-TW" altLang="en-US" dirty="0">
                <a:cs typeface="Times New Roman" pitchFamily="18" charset="0"/>
              </a:rPr>
              <a:t>＞</a:t>
            </a:r>
            <a:r>
              <a:rPr lang="en-US" altLang="zh-TW" dirty="0">
                <a:cs typeface="Times New Roman" pitchFamily="18" charset="0"/>
              </a:rPr>
              <a:t>0</a:t>
            </a:r>
            <a:r>
              <a:rPr lang="zh-TW" altLang="en-US" dirty="0">
                <a:cs typeface="Times New Roman" pitchFamily="18" charset="0"/>
              </a:rPr>
              <a:t>，則我們可寫成 </a:t>
            </a: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此處</a:t>
            </a: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稱為</a:t>
            </a:r>
            <a:r>
              <a:rPr lang="zh-TW" altLang="en-US" b="1" dirty="0">
                <a:solidFill>
                  <a:srgbClr val="C00000"/>
                </a:solidFill>
                <a:cs typeface="Times New Roman" pitchFamily="18" charset="0"/>
              </a:rPr>
              <a:t>波數</a:t>
            </a:r>
            <a:r>
              <a:rPr lang="en-US" altLang="zh-TW" dirty="0">
                <a:cs typeface="Times New Roman" pitchFamily="18" charset="0"/>
              </a:rPr>
              <a:t>(wave number)</a:t>
            </a:r>
            <a:r>
              <a:rPr lang="zh-TW" altLang="en-US" dirty="0">
                <a:cs typeface="Times New Roman" pitchFamily="18" charset="0"/>
              </a:rPr>
              <a:t>，其 </a:t>
            </a:r>
            <a:r>
              <a:rPr lang="en-US" altLang="zh-TW" dirty="0">
                <a:cs typeface="Times New Roman" pitchFamily="18" charset="0"/>
              </a:rPr>
              <a:t>SI </a:t>
            </a:r>
            <a:r>
              <a:rPr lang="zh-TW" altLang="en-US" dirty="0">
                <a:cs typeface="Times New Roman" pitchFamily="18" charset="0"/>
              </a:rPr>
              <a:t>單位為 </a:t>
            </a:r>
            <a:r>
              <a:rPr lang="en-US" altLang="zh-TW" dirty="0">
                <a:cs typeface="Times New Roman" pitchFamily="18" charset="0"/>
              </a:rPr>
              <a:t>rad/m(</a:t>
            </a:r>
            <a:r>
              <a:rPr lang="zh-TW" altLang="en-US" dirty="0">
                <a:cs typeface="Times New Roman" pitchFamily="18" charset="0"/>
              </a:rPr>
              <a:t>不要將此 </a:t>
            </a:r>
            <a:r>
              <a:rPr lang="en-US" altLang="zh-TW" i="1" dirty="0">
                <a:cs typeface="Times New Roman" pitchFamily="18" charset="0"/>
              </a:rPr>
              <a:t>k </a:t>
            </a:r>
            <a:r>
              <a:rPr lang="zh-TW" altLang="en-US" dirty="0">
                <a:cs typeface="Times New Roman" pitchFamily="18" charset="0"/>
              </a:rPr>
              <a:t>與彈力常數混淆在一起</a:t>
            </a:r>
            <a:r>
              <a:rPr lang="en-US" altLang="zh-TW" dirty="0">
                <a:cs typeface="Times New Roman" pitchFamily="18" charset="0"/>
              </a:rPr>
              <a:t>)</a:t>
            </a:r>
            <a:r>
              <a:rPr lang="zh-TW" altLang="en-US" dirty="0">
                <a:cs typeface="Times New Roman" pitchFamily="18" charset="0"/>
              </a:rPr>
              <a:t>。上面的討論顯示了諧波的兩個週期 ：時間及空間。</a:t>
            </a:r>
          </a:p>
          <a:p>
            <a:endParaRPr lang="zh-TW" altLang="en-US" dirty="0"/>
          </a:p>
        </p:txBody>
      </p:sp>
      <p:pic>
        <p:nvPicPr>
          <p:cNvPr id="9" name="圖片 8">
            <a:extLst>
              <a:ext uri="{FF2B5EF4-FFF2-40B4-BE49-F238E27FC236}">
                <a16:creationId xmlns:a16="http://schemas.microsoft.com/office/drawing/2014/main" id="{DD331A89-6B58-4AA5-BA93-311962B1FA93}"/>
              </a:ext>
            </a:extLst>
          </p:cNvPr>
          <p:cNvPicPr>
            <a:picLocks noChangeAspect="1"/>
          </p:cNvPicPr>
          <p:nvPr/>
        </p:nvPicPr>
        <p:blipFill>
          <a:blip r:embed="rId2"/>
          <a:stretch>
            <a:fillRect/>
          </a:stretch>
        </p:blipFill>
        <p:spPr>
          <a:xfrm>
            <a:off x="899592" y="3172989"/>
            <a:ext cx="4227195" cy="393383"/>
          </a:xfrm>
          <a:prstGeom prst="rect">
            <a:avLst/>
          </a:prstGeom>
        </p:spPr>
      </p:pic>
      <p:pic>
        <p:nvPicPr>
          <p:cNvPr id="10" name="圖片 9">
            <a:extLst>
              <a:ext uri="{FF2B5EF4-FFF2-40B4-BE49-F238E27FC236}">
                <a16:creationId xmlns:a16="http://schemas.microsoft.com/office/drawing/2014/main" id="{106B49D2-1564-4A6F-80B8-F6178BBFA790}"/>
              </a:ext>
            </a:extLst>
          </p:cNvPr>
          <p:cNvPicPr>
            <a:picLocks noChangeAspect="1"/>
          </p:cNvPicPr>
          <p:nvPr/>
        </p:nvPicPr>
        <p:blipFill>
          <a:blip r:embed="rId3"/>
          <a:stretch>
            <a:fillRect/>
          </a:stretch>
        </p:blipFill>
        <p:spPr>
          <a:xfrm>
            <a:off x="3263841" y="3612648"/>
            <a:ext cx="1020127" cy="613410"/>
          </a:xfrm>
          <a:prstGeom prst="rect">
            <a:avLst/>
          </a:prstGeom>
        </p:spPr>
      </p:pic>
    </p:spTree>
    <p:extLst>
      <p:ext uri="{BB962C8B-B14F-4D97-AF65-F5344CB8AC3E}">
        <p14:creationId xmlns:p14="http://schemas.microsoft.com/office/powerpoint/2010/main" val="85669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1FF950EE-94A6-48B4-B6E5-957336B0DDF1}"/>
              </a:ext>
            </a:extLst>
          </p:cNvPr>
          <p:cNvSpPr>
            <a:spLocks noGrp="1"/>
          </p:cNvSpPr>
          <p:nvPr>
            <p:ph type="title"/>
          </p:nvPr>
        </p:nvSpPr>
        <p:spPr/>
        <p:txBody>
          <a:bodyPr/>
          <a:lstStyle/>
          <a:p>
            <a:r>
              <a:rPr lang="en-US" altLang="zh-TW" dirty="0"/>
              <a:t>16.6</a:t>
            </a:r>
            <a:r>
              <a:rPr lang="zh-TW" altLang="en-US" dirty="0"/>
              <a:t> 行進諧波</a:t>
            </a:r>
          </a:p>
        </p:txBody>
      </p:sp>
      <p:sp>
        <p:nvSpPr>
          <p:cNvPr id="7" name="內容版面配置區 6">
            <a:extLst>
              <a:ext uri="{FF2B5EF4-FFF2-40B4-BE49-F238E27FC236}">
                <a16:creationId xmlns:a16="http://schemas.microsoft.com/office/drawing/2014/main" id="{DCFF6779-746A-4047-88EC-F31667819FD9}"/>
              </a:ext>
            </a:extLst>
          </p:cNvPr>
          <p:cNvSpPr>
            <a:spLocks noGrp="1"/>
          </p:cNvSpPr>
          <p:nvPr>
            <p:ph sz="half" idx="1"/>
          </p:nvPr>
        </p:nvSpPr>
        <p:spPr>
          <a:xfrm>
            <a:off x="457200" y="1340768"/>
            <a:ext cx="4834880" cy="5386610"/>
          </a:xfrm>
        </p:spPr>
        <p:txBody>
          <a:bodyPr>
            <a:noAutofit/>
          </a:bodyPr>
          <a:lstStyle/>
          <a:p>
            <a:r>
              <a:rPr lang="zh-TW" altLang="en-US" dirty="0">
                <a:cs typeface="Times New Roman" pitchFamily="18" charset="0"/>
              </a:rPr>
              <a:t>讓我們集中注意力於某一特定點─例如：行進諧波的波峰</a:t>
            </a:r>
            <a:r>
              <a:rPr lang="en-US" altLang="zh-TW" dirty="0">
                <a:cs typeface="Times New Roman" pitchFamily="18" charset="0"/>
              </a:rPr>
              <a:t>(</a:t>
            </a:r>
            <a:r>
              <a:rPr lang="zh-TW" altLang="en-US" dirty="0">
                <a:cs typeface="Times New Roman" pitchFamily="18" charset="0"/>
              </a:rPr>
              <a:t>圖</a:t>
            </a:r>
            <a:r>
              <a:rPr lang="en-US" altLang="zh-TW" dirty="0">
                <a:cs typeface="Times New Roman" pitchFamily="18" charset="0"/>
              </a:rPr>
              <a:t>16.14)</a:t>
            </a:r>
            <a:r>
              <a:rPr lang="zh-TW" altLang="en-US" dirty="0">
                <a:cs typeface="Times New Roman" pitchFamily="18" charset="0"/>
              </a:rPr>
              <a:t>一週期 </a:t>
            </a:r>
            <a:r>
              <a:rPr lang="en-US" altLang="zh-TW" i="1" dirty="0">
                <a:cs typeface="Times New Roman" pitchFamily="18" charset="0"/>
              </a:rPr>
              <a:t>T </a:t>
            </a:r>
            <a:r>
              <a:rPr lang="zh-TW" altLang="en-US" dirty="0">
                <a:cs typeface="Times New Roman" pitchFamily="18" charset="0"/>
              </a:rPr>
              <a:t>內波前進了一波長 </a:t>
            </a:r>
            <a:r>
              <a:rPr lang="en-US" altLang="zh-TW" i="1" dirty="0">
                <a:cs typeface="Times New Roman" pitchFamily="18" charset="0"/>
              </a:rPr>
              <a:t>λ</a:t>
            </a:r>
            <a:r>
              <a:rPr lang="zh-TW" altLang="en-US" dirty="0">
                <a:cs typeface="Times New Roman" pitchFamily="18" charset="0"/>
              </a:rPr>
              <a:t>。所以波速為</a:t>
            </a:r>
            <a:r>
              <a:rPr lang="en-US" altLang="zh-TW" i="1" dirty="0">
                <a:cs typeface="Times New Roman" pitchFamily="18" charset="0"/>
              </a:rPr>
              <a:t>υ </a:t>
            </a:r>
            <a:r>
              <a:rPr lang="en-US" altLang="zh-TW" dirty="0">
                <a:cs typeface="Times New Roman" pitchFamily="18" charset="0"/>
              </a:rPr>
              <a:t>= </a:t>
            </a:r>
            <a:r>
              <a:rPr lang="en-US" altLang="zh-TW" i="1" dirty="0">
                <a:cs typeface="Times New Roman" pitchFamily="18" charset="0"/>
              </a:rPr>
              <a:t>λ</a:t>
            </a:r>
            <a:r>
              <a:rPr lang="en-US" altLang="zh-TW" dirty="0">
                <a:cs typeface="Times New Roman" pitchFamily="18" charset="0"/>
              </a:rPr>
              <a:t> /</a:t>
            </a:r>
            <a:r>
              <a:rPr lang="en-US" altLang="zh-TW" i="1" dirty="0">
                <a:cs typeface="Times New Roman" pitchFamily="18" charset="0"/>
              </a:rPr>
              <a:t>T</a:t>
            </a:r>
            <a:r>
              <a:rPr lang="zh-TW" altLang="en-US" dirty="0">
                <a:cs typeface="Times New Roman" pitchFamily="18" charset="0"/>
              </a:rPr>
              <a:t>。因為頻率 </a:t>
            </a:r>
            <a:r>
              <a:rPr lang="en-US" altLang="zh-TW" i="1" dirty="0">
                <a:cs typeface="Times New Roman" pitchFamily="18" charset="0"/>
              </a:rPr>
              <a:t>f </a:t>
            </a:r>
            <a:r>
              <a:rPr lang="en-US" altLang="zh-TW" dirty="0">
                <a:cs typeface="Times New Roman" pitchFamily="18" charset="0"/>
              </a:rPr>
              <a:t>= 1/</a:t>
            </a:r>
            <a:r>
              <a:rPr lang="en-US" altLang="zh-TW" i="1" dirty="0">
                <a:cs typeface="Times New Roman" pitchFamily="18" charset="0"/>
              </a:rPr>
              <a:t>T </a:t>
            </a:r>
            <a:r>
              <a:rPr lang="en-US" altLang="zh-TW" dirty="0">
                <a:cs typeface="Times New Roman" pitchFamily="18" charset="0"/>
              </a:rPr>
              <a:t>= </a:t>
            </a:r>
            <a:r>
              <a:rPr lang="en-US" altLang="zh-TW" i="1" dirty="0">
                <a:cs typeface="Times New Roman" pitchFamily="18" charset="0"/>
              </a:rPr>
              <a:t>ω</a:t>
            </a:r>
            <a:r>
              <a:rPr lang="en-US" altLang="zh-TW" dirty="0">
                <a:cs typeface="Times New Roman" pitchFamily="18" charset="0"/>
              </a:rPr>
              <a:t>/2</a:t>
            </a:r>
            <a:r>
              <a:rPr lang="en-US" altLang="zh-TW" i="1" dirty="0">
                <a:cs typeface="Times New Roman" pitchFamily="18" charset="0"/>
              </a:rPr>
              <a:t>π</a:t>
            </a:r>
            <a:r>
              <a:rPr lang="zh-TW" altLang="en-US" dirty="0">
                <a:cs typeface="Times New Roman" pitchFamily="18" charset="0"/>
              </a:rPr>
              <a:t>，所以諧波速度為： </a:t>
            </a:r>
            <a:br>
              <a:rPr lang="en-US" altLang="zh-TW" dirty="0">
                <a:cs typeface="Times New Roman" pitchFamily="18" charset="0"/>
              </a:rPr>
            </a:br>
            <a:endParaRPr lang="en-US" altLang="zh-TW" dirty="0">
              <a:cs typeface="Times New Roman" pitchFamily="18" charset="0"/>
            </a:endParaRPr>
          </a:p>
          <a:p>
            <a:r>
              <a:rPr lang="zh-TW" altLang="en-US" dirty="0">
                <a:cs typeface="Times New Roman" pitchFamily="18" charset="0"/>
              </a:rPr>
              <a:t>注意波的頻率由</a:t>
            </a:r>
            <a:r>
              <a:rPr lang="zh-TW" altLang="en-US" b="1" dirty="0">
                <a:solidFill>
                  <a:srgbClr val="C00000"/>
                </a:solidFill>
                <a:cs typeface="Times New Roman" pitchFamily="18" charset="0"/>
              </a:rPr>
              <a:t>波源</a:t>
            </a:r>
            <a:r>
              <a:rPr lang="en-US" altLang="zh-TW" dirty="0">
                <a:cs typeface="Times New Roman" pitchFamily="18" charset="0"/>
              </a:rPr>
              <a:t>(source)</a:t>
            </a:r>
            <a:r>
              <a:rPr lang="zh-TW" altLang="en-US" dirty="0">
                <a:cs typeface="Times New Roman" pitchFamily="18" charset="0"/>
              </a:rPr>
              <a:t>決定， 然而波速由</a:t>
            </a:r>
            <a:r>
              <a:rPr lang="zh-TW" altLang="en-US" b="1" dirty="0">
                <a:solidFill>
                  <a:srgbClr val="C00000"/>
                </a:solidFill>
                <a:cs typeface="Times New Roman" pitchFamily="18" charset="0"/>
              </a:rPr>
              <a:t>介質</a:t>
            </a:r>
            <a:r>
              <a:rPr lang="en-US" altLang="zh-TW" dirty="0">
                <a:cs typeface="Times New Roman" pitchFamily="18" charset="0"/>
              </a:rPr>
              <a:t>(medium)</a:t>
            </a:r>
            <a:r>
              <a:rPr lang="zh-TW" altLang="en-US" dirty="0">
                <a:cs typeface="Times New Roman" pitchFamily="18" charset="0"/>
              </a:rPr>
              <a:t>的特性來決定。</a:t>
            </a:r>
            <a:endParaRPr lang="zh-TW" altLang="en-US" dirty="0"/>
          </a:p>
        </p:txBody>
      </p:sp>
      <p:pic>
        <p:nvPicPr>
          <p:cNvPr id="9" name="內容版面配置區 8">
            <a:extLst>
              <a:ext uri="{FF2B5EF4-FFF2-40B4-BE49-F238E27FC236}">
                <a16:creationId xmlns:a16="http://schemas.microsoft.com/office/drawing/2014/main" id="{6F66D102-B785-4118-AA2D-69B0532ACE2A}"/>
              </a:ext>
            </a:extLst>
          </p:cNvPr>
          <p:cNvPicPr>
            <a:picLocks noGrp="1" noChangeAspect="1"/>
          </p:cNvPicPr>
          <p:nvPr>
            <p:ph sz="half" idx="2"/>
          </p:nvPr>
        </p:nvPicPr>
        <p:blipFill>
          <a:blip r:embed="rId2"/>
          <a:stretch>
            <a:fillRect/>
          </a:stretch>
        </p:blipFill>
        <p:spPr>
          <a:xfrm>
            <a:off x="5281741" y="1772816"/>
            <a:ext cx="3754755" cy="3503295"/>
          </a:xfrm>
          <a:prstGeom prst="rect">
            <a:avLst/>
          </a:prstGeom>
        </p:spPr>
      </p:pic>
      <p:sp>
        <p:nvSpPr>
          <p:cNvPr id="4" name="頁尾版面配置區 3">
            <a:extLst>
              <a:ext uri="{FF2B5EF4-FFF2-40B4-BE49-F238E27FC236}">
                <a16:creationId xmlns:a16="http://schemas.microsoft.com/office/drawing/2014/main" id="{9D990225-A328-44DA-9DF3-799966803E53}"/>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9F363A30-7CAA-4480-898A-DBE9A2E726EA}"/>
              </a:ext>
            </a:extLst>
          </p:cNvPr>
          <p:cNvSpPr>
            <a:spLocks noGrp="1"/>
          </p:cNvSpPr>
          <p:nvPr>
            <p:ph type="sldNum" sz="quarter" idx="12"/>
          </p:nvPr>
        </p:nvSpPr>
        <p:spPr/>
        <p:txBody>
          <a:bodyPr/>
          <a:lstStyle/>
          <a:p>
            <a:fld id="{FFF700D2-071F-440E-A3FF-180D34BA4EC8}" type="slidenum">
              <a:rPr lang="en-GB" smtClean="0"/>
              <a:t>39</a:t>
            </a:fld>
            <a:endParaRPr lang="en-GB"/>
          </a:p>
        </p:txBody>
      </p:sp>
      <p:pic>
        <p:nvPicPr>
          <p:cNvPr id="11" name="圖片 10">
            <a:extLst>
              <a:ext uri="{FF2B5EF4-FFF2-40B4-BE49-F238E27FC236}">
                <a16:creationId xmlns:a16="http://schemas.microsoft.com/office/drawing/2014/main" id="{F61AA5F7-537E-45AB-BC53-EEE8B656D062}"/>
              </a:ext>
            </a:extLst>
          </p:cNvPr>
          <p:cNvPicPr>
            <a:picLocks noChangeAspect="1"/>
          </p:cNvPicPr>
          <p:nvPr/>
        </p:nvPicPr>
        <p:blipFill>
          <a:blip r:embed="rId3"/>
          <a:stretch>
            <a:fillRect/>
          </a:stretch>
        </p:blipFill>
        <p:spPr>
          <a:xfrm>
            <a:off x="1259632" y="4005064"/>
            <a:ext cx="3527108" cy="626745"/>
          </a:xfrm>
          <a:prstGeom prst="rect">
            <a:avLst/>
          </a:prstGeom>
        </p:spPr>
      </p:pic>
    </p:spTree>
    <p:extLst>
      <p:ext uri="{BB962C8B-B14F-4D97-AF65-F5344CB8AC3E}">
        <p14:creationId xmlns:p14="http://schemas.microsoft.com/office/powerpoint/2010/main" val="3522596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639CD5-4C1F-4ED1-ABE6-FCBEBCC6A12C}"/>
              </a:ext>
            </a:extLst>
          </p:cNvPr>
          <p:cNvSpPr>
            <a:spLocks noGrp="1"/>
          </p:cNvSpPr>
          <p:nvPr>
            <p:ph type="title"/>
          </p:nvPr>
        </p:nvSpPr>
        <p:spPr/>
        <p:txBody>
          <a:bodyPr/>
          <a:lstStyle/>
          <a:p>
            <a:r>
              <a:rPr lang="zh-TW" altLang="en-US" dirty="0"/>
              <a:t>本章要點</a:t>
            </a:r>
          </a:p>
        </p:txBody>
      </p:sp>
      <p:sp>
        <p:nvSpPr>
          <p:cNvPr id="3" name="內容版面配置區 2">
            <a:extLst>
              <a:ext uri="{FF2B5EF4-FFF2-40B4-BE49-F238E27FC236}">
                <a16:creationId xmlns:a16="http://schemas.microsoft.com/office/drawing/2014/main" id="{C5A0C874-3390-425A-9B42-D5F7FF4195C0}"/>
              </a:ext>
            </a:extLst>
          </p:cNvPr>
          <p:cNvSpPr>
            <a:spLocks noGrp="1"/>
          </p:cNvSpPr>
          <p:nvPr>
            <p:ph idx="1"/>
          </p:nvPr>
        </p:nvSpPr>
        <p:spPr/>
        <p:txBody>
          <a:bodyPr>
            <a:normAutofit fontScale="85000" lnSpcReduction="10000"/>
          </a:bodyPr>
          <a:lstStyle/>
          <a:p>
            <a:pPr marL="0" indent="0">
              <a:lnSpc>
                <a:spcPct val="120000"/>
              </a:lnSpc>
              <a:buNone/>
            </a:pPr>
            <a:r>
              <a:rPr lang="en-US" altLang="zh-TW" b="1" dirty="0">
                <a:solidFill>
                  <a:srgbClr val="0070C0"/>
                </a:solidFill>
              </a:rPr>
              <a:t>1. </a:t>
            </a:r>
            <a:r>
              <a:rPr lang="zh-TW" altLang="en-US" b="1" dirty="0">
                <a:solidFill>
                  <a:srgbClr val="0070C0"/>
                </a:solidFill>
              </a:rPr>
              <a:t>波的特性：線性疊加；脈波的反射和透射。</a:t>
            </a:r>
          </a:p>
          <a:p>
            <a:pPr marL="0" indent="0">
              <a:lnSpc>
                <a:spcPct val="120000"/>
              </a:lnSpc>
              <a:buNone/>
            </a:pPr>
            <a:r>
              <a:rPr lang="en-US" altLang="zh-TW" b="1" dirty="0">
                <a:solidFill>
                  <a:srgbClr val="0070C0"/>
                </a:solidFill>
              </a:rPr>
              <a:t>2. </a:t>
            </a:r>
            <a:r>
              <a:rPr lang="zh-TW" altLang="en-US" b="1" dirty="0">
                <a:solidFill>
                  <a:srgbClr val="0070C0"/>
                </a:solidFill>
              </a:rPr>
              <a:t>弦上脈波的速率決定於弦的張力及弦之質量密度。</a:t>
            </a:r>
            <a:endParaRPr lang="en-US" altLang="zh-TW" b="1" dirty="0">
              <a:solidFill>
                <a:srgbClr val="0070C0"/>
              </a:solidFill>
            </a:endParaRPr>
          </a:p>
          <a:p>
            <a:pPr marL="0" indent="0">
              <a:lnSpc>
                <a:spcPct val="120000"/>
              </a:lnSpc>
              <a:buNone/>
            </a:pPr>
            <a:r>
              <a:rPr lang="en-US" altLang="zh-TW" b="1" dirty="0">
                <a:solidFill>
                  <a:srgbClr val="0070C0"/>
                </a:solidFill>
              </a:rPr>
              <a:t>3. (a) </a:t>
            </a:r>
            <a:r>
              <a:rPr lang="zh-TW" altLang="en-US" b="1" dirty="0">
                <a:solidFill>
                  <a:srgbClr val="0070C0"/>
                </a:solidFill>
              </a:rPr>
              <a:t>行進的諧波。</a:t>
            </a:r>
            <a:endParaRPr lang="en-US" altLang="zh-TW" b="1" dirty="0">
              <a:solidFill>
                <a:srgbClr val="0070C0"/>
              </a:solidFill>
            </a:endParaRPr>
          </a:p>
          <a:p>
            <a:pPr marL="0" indent="0">
              <a:lnSpc>
                <a:spcPct val="120000"/>
              </a:lnSpc>
              <a:buNone/>
            </a:pPr>
            <a:r>
              <a:rPr lang="en-US" altLang="zh-TW" b="1" dirty="0">
                <a:solidFill>
                  <a:srgbClr val="0070C0"/>
                </a:solidFill>
              </a:rPr>
              <a:t>    (b) </a:t>
            </a:r>
            <a:r>
              <a:rPr lang="zh-TW" altLang="en-US" b="1" dirty="0">
                <a:solidFill>
                  <a:srgbClr val="0070C0"/>
                </a:solidFill>
              </a:rPr>
              <a:t>質點速率及波速間的區別。</a:t>
            </a:r>
            <a:endParaRPr lang="en-US" altLang="zh-TW" b="1" dirty="0">
              <a:solidFill>
                <a:srgbClr val="0070C0"/>
              </a:solidFill>
            </a:endParaRPr>
          </a:p>
          <a:p>
            <a:pPr marL="0" indent="0">
              <a:lnSpc>
                <a:spcPct val="120000"/>
              </a:lnSpc>
              <a:buNone/>
            </a:pPr>
            <a:r>
              <a:rPr lang="en-US" altLang="zh-TW" b="1" dirty="0">
                <a:solidFill>
                  <a:srgbClr val="0070C0"/>
                </a:solidFill>
              </a:rPr>
              <a:t>4. (a) </a:t>
            </a:r>
            <a:r>
              <a:rPr lang="zh-TW" altLang="en-US" b="1" dirty="0">
                <a:solidFill>
                  <a:srgbClr val="0070C0"/>
                </a:solidFill>
              </a:rPr>
              <a:t>駐波是由兩振幅及週期均相等並且行進方向相反的諧</a:t>
            </a:r>
            <a:br>
              <a:rPr lang="en-US" altLang="zh-TW" b="1" dirty="0">
                <a:solidFill>
                  <a:srgbClr val="0070C0"/>
                </a:solidFill>
              </a:rPr>
            </a:br>
            <a:r>
              <a:rPr lang="en-US" altLang="zh-TW" b="1" dirty="0">
                <a:solidFill>
                  <a:srgbClr val="0070C0"/>
                </a:solidFill>
              </a:rPr>
              <a:t>          </a:t>
            </a:r>
            <a:r>
              <a:rPr lang="zh-TW" altLang="en-US" b="1" dirty="0">
                <a:solidFill>
                  <a:srgbClr val="0070C0"/>
                </a:solidFill>
              </a:rPr>
              <a:t>波所重疊而成的。</a:t>
            </a:r>
            <a:endParaRPr lang="en-US" altLang="zh-TW" b="1" dirty="0">
              <a:solidFill>
                <a:srgbClr val="0070C0"/>
              </a:solidFill>
            </a:endParaRPr>
          </a:p>
          <a:p>
            <a:pPr marL="0" indent="0">
              <a:lnSpc>
                <a:spcPct val="120000"/>
              </a:lnSpc>
              <a:buNone/>
            </a:pPr>
            <a:r>
              <a:rPr lang="en-US" altLang="zh-TW" b="1" dirty="0">
                <a:solidFill>
                  <a:srgbClr val="0070C0"/>
                </a:solidFill>
              </a:rPr>
              <a:t>    (b) </a:t>
            </a:r>
            <a:r>
              <a:rPr lang="zh-TW" altLang="en-US" b="1" dirty="0">
                <a:solidFill>
                  <a:srgbClr val="0070C0"/>
                </a:solidFill>
              </a:rPr>
              <a:t>弦上諧振駐波。</a:t>
            </a:r>
            <a:endParaRPr lang="en-US" altLang="zh-TW" b="1" dirty="0">
              <a:solidFill>
                <a:srgbClr val="0070C0"/>
              </a:solidFill>
            </a:endParaRPr>
          </a:p>
          <a:p>
            <a:pPr marL="0" indent="0">
              <a:lnSpc>
                <a:spcPct val="120000"/>
              </a:lnSpc>
              <a:buNone/>
            </a:pPr>
            <a:r>
              <a:rPr lang="en-US" altLang="zh-TW" b="1" dirty="0">
                <a:solidFill>
                  <a:srgbClr val="0070C0"/>
                </a:solidFill>
              </a:rPr>
              <a:t>5. </a:t>
            </a:r>
            <a:r>
              <a:rPr lang="zh-TW" altLang="en-US" b="1" dirty="0">
                <a:solidFill>
                  <a:srgbClr val="0070C0"/>
                </a:solidFill>
              </a:rPr>
              <a:t>弦上波的能量傳遞。</a:t>
            </a:r>
            <a:endParaRPr lang="en-US" altLang="zh-TW" b="1" dirty="0">
              <a:solidFill>
                <a:srgbClr val="0070C0"/>
              </a:solidFill>
            </a:endParaRPr>
          </a:p>
          <a:p>
            <a:pPr marL="0" indent="0">
              <a:lnSpc>
                <a:spcPct val="120000"/>
              </a:lnSpc>
              <a:buNone/>
            </a:pPr>
            <a:r>
              <a:rPr lang="en-US" altLang="zh-TW" b="1" dirty="0">
                <a:solidFill>
                  <a:srgbClr val="0070C0"/>
                </a:solidFill>
              </a:rPr>
              <a:t>6. </a:t>
            </a:r>
            <a:r>
              <a:rPr lang="zh-TW" altLang="en-US" b="1" dirty="0">
                <a:solidFill>
                  <a:srgbClr val="0070C0"/>
                </a:solidFill>
              </a:rPr>
              <a:t>波動方程式是指行進波所滿足的微分方程式。</a:t>
            </a:r>
          </a:p>
        </p:txBody>
      </p:sp>
      <p:sp>
        <p:nvSpPr>
          <p:cNvPr id="4" name="頁尾版面配置區 3">
            <a:extLst>
              <a:ext uri="{FF2B5EF4-FFF2-40B4-BE49-F238E27FC236}">
                <a16:creationId xmlns:a16="http://schemas.microsoft.com/office/drawing/2014/main" id="{CD209E41-CA83-4A7D-97CC-90C55259F771}"/>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6B806F0-3309-4BD3-92D6-0A786CAC3702}"/>
              </a:ext>
            </a:extLst>
          </p:cNvPr>
          <p:cNvSpPr>
            <a:spLocks noGrp="1"/>
          </p:cNvSpPr>
          <p:nvPr>
            <p:ph type="sldNum" sz="quarter" idx="12"/>
          </p:nvPr>
        </p:nvSpPr>
        <p:spPr/>
        <p:txBody>
          <a:bodyPr/>
          <a:lstStyle/>
          <a:p>
            <a:fld id="{FFF700D2-071F-440E-A3FF-180D34BA4EC8}" type="slidenum">
              <a:rPr lang="en-GB" smtClean="0"/>
              <a:pPr/>
              <a:t>4</a:t>
            </a:fld>
            <a:endParaRPr lang="en-GB"/>
          </a:p>
        </p:txBody>
      </p:sp>
    </p:spTree>
    <p:extLst>
      <p:ext uri="{BB962C8B-B14F-4D97-AF65-F5344CB8AC3E}">
        <p14:creationId xmlns:p14="http://schemas.microsoft.com/office/powerpoint/2010/main" val="2473553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1D62932D-1701-45F9-AE5C-84AE3E96ECE7}"/>
              </a:ext>
            </a:extLst>
          </p:cNvPr>
          <p:cNvSpPr>
            <a:spLocks noGrp="1"/>
          </p:cNvSpPr>
          <p:nvPr>
            <p:ph type="title"/>
          </p:nvPr>
        </p:nvSpPr>
        <p:spPr/>
        <p:txBody>
          <a:bodyPr/>
          <a:lstStyle/>
          <a:p>
            <a:r>
              <a:rPr lang="en-US" altLang="zh-TW" dirty="0"/>
              <a:t>16.6</a:t>
            </a:r>
            <a:r>
              <a:rPr lang="zh-TW" altLang="en-US" dirty="0"/>
              <a:t> 行進諧波</a:t>
            </a:r>
          </a:p>
        </p:txBody>
      </p:sp>
      <p:sp>
        <p:nvSpPr>
          <p:cNvPr id="8" name="內容版面配置區 7">
            <a:extLst>
              <a:ext uri="{FF2B5EF4-FFF2-40B4-BE49-F238E27FC236}">
                <a16:creationId xmlns:a16="http://schemas.microsoft.com/office/drawing/2014/main" id="{0D10796D-E5DB-4E2E-BEEF-AAC766BEBDB8}"/>
              </a:ext>
            </a:extLst>
          </p:cNvPr>
          <p:cNvSpPr>
            <a:spLocks noGrp="1"/>
          </p:cNvSpPr>
          <p:nvPr>
            <p:ph idx="1"/>
          </p:nvPr>
        </p:nvSpPr>
        <p:spPr/>
        <p:txBody>
          <a:bodyPr>
            <a:normAutofit/>
          </a:bodyPr>
          <a:lstStyle/>
          <a:p>
            <a:pPr>
              <a:lnSpc>
                <a:spcPts val="4000"/>
              </a:lnSpc>
            </a:pPr>
            <a:r>
              <a:rPr lang="zh-TW" altLang="en-US" dirty="0">
                <a:cs typeface="Times New Roman" pitchFamily="18" charset="0"/>
              </a:rPr>
              <a:t>行進中諧波之方程式可由諧波函數 </a:t>
            </a:r>
            <a:r>
              <a:rPr lang="en-US" altLang="zh-TW" i="1" dirty="0">
                <a:cs typeface="Times New Roman" pitchFamily="18" charset="0"/>
              </a:rPr>
              <a:t>y</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 = </a:t>
            </a:r>
            <a:r>
              <a:rPr lang="en-US" altLang="zh-TW" i="1" dirty="0">
                <a:cs typeface="Times New Roman" pitchFamily="18" charset="0"/>
              </a:rPr>
              <a:t>A </a:t>
            </a:r>
            <a:r>
              <a:rPr lang="en-US" altLang="zh-TW" dirty="0">
                <a:cs typeface="Times New Roman" pitchFamily="18" charset="0"/>
              </a:rPr>
              <a:t>sin </a:t>
            </a:r>
            <a:r>
              <a:rPr lang="en-US" altLang="zh-TW" dirty="0" err="1">
                <a:cs typeface="Times New Roman" pitchFamily="18" charset="0"/>
              </a:rPr>
              <a:t>kx</a:t>
            </a:r>
            <a:r>
              <a:rPr lang="en-US" altLang="zh-TW" dirty="0">
                <a:cs typeface="Times New Roman" pitchFamily="18" charset="0"/>
              </a:rPr>
              <a:t> </a:t>
            </a:r>
            <a:r>
              <a:rPr lang="zh-TW" altLang="en-US" dirty="0">
                <a:cs typeface="Times New Roman" pitchFamily="18" charset="0"/>
              </a:rPr>
              <a:t>及</a:t>
            </a:r>
            <a:r>
              <a:rPr lang="en-US" altLang="zh-TW" dirty="0">
                <a:cs typeface="Times New Roman" pitchFamily="18" charset="0"/>
              </a:rPr>
              <a:t>16.3 </a:t>
            </a:r>
            <a:r>
              <a:rPr lang="zh-TW" altLang="en-US" dirty="0">
                <a:cs typeface="Times New Roman" pitchFamily="18" charset="0"/>
              </a:rPr>
              <a:t>式 </a:t>
            </a:r>
            <a:r>
              <a:rPr lang="en-US" altLang="zh-TW" i="1" dirty="0">
                <a:cs typeface="Times New Roman" pitchFamily="18" charset="0"/>
              </a:rPr>
              <a:t>y</a:t>
            </a:r>
            <a:r>
              <a:rPr lang="en-US" altLang="zh-TW" dirty="0">
                <a:cs typeface="Times New Roman" pitchFamily="18" charset="0"/>
              </a:rPr>
              <a:t>(</a:t>
            </a:r>
            <a:r>
              <a:rPr lang="en-US" altLang="zh-TW" i="1" dirty="0">
                <a:cs typeface="Times New Roman" pitchFamily="18" charset="0"/>
              </a:rPr>
              <a:t>x, t</a:t>
            </a:r>
            <a:r>
              <a:rPr lang="en-US" altLang="zh-TW" dirty="0">
                <a:cs typeface="Times New Roman" pitchFamily="18" charset="0"/>
              </a:rPr>
              <a:t>) = </a:t>
            </a:r>
            <a:r>
              <a:rPr lang="en-US" altLang="zh-TW" i="1" dirty="0">
                <a:cs typeface="Times New Roman" pitchFamily="18" charset="0"/>
              </a:rPr>
              <a:t>f</a:t>
            </a:r>
            <a:r>
              <a:rPr lang="en-US" altLang="zh-TW" dirty="0">
                <a:cs typeface="Times New Roman" pitchFamily="18" charset="0"/>
              </a:rPr>
              <a:t>(</a:t>
            </a:r>
            <a:r>
              <a:rPr lang="en-US" altLang="zh-TW" i="1" dirty="0">
                <a:cs typeface="Times New Roman" pitchFamily="18" charset="0"/>
              </a:rPr>
              <a:t>x </a:t>
            </a:r>
            <a:r>
              <a:rPr lang="en-US" altLang="zh-TW" dirty="0">
                <a:cs typeface="Times New Roman" pitchFamily="18" charset="0"/>
              </a:rPr>
              <a:t>− </a:t>
            </a:r>
            <a:r>
              <a:rPr lang="el-GR" altLang="zh-TW" i="1" dirty="0">
                <a:cs typeface="Times New Roman" pitchFamily="18" charset="0"/>
              </a:rPr>
              <a:t>υ</a:t>
            </a:r>
            <a:r>
              <a:rPr lang="en-US" altLang="zh-TW" i="1" dirty="0">
                <a:cs typeface="Times New Roman" pitchFamily="18" charset="0"/>
              </a:rPr>
              <a:t>t</a:t>
            </a:r>
            <a:r>
              <a:rPr lang="en-US" altLang="zh-TW" dirty="0">
                <a:cs typeface="Times New Roman" pitchFamily="18" charset="0"/>
              </a:rPr>
              <a:t>) </a:t>
            </a:r>
            <a:r>
              <a:rPr lang="zh-TW" altLang="en-US" dirty="0">
                <a:cs typeface="Times New Roman" pitchFamily="18" charset="0"/>
              </a:rPr>
              <a:t>的組合而得。行進中的諧波： </a:t>
            </a:r>
            <a:br>
              <a:rPr lang="en-US" altLang="zh-TW" dirty="0">
                <a:cs typeface="Times New Roman" pitchFamily="18" charset="0"/>
              </a:rPr>
            </a:br>
            <a:br>
              <a:rPr lang="en-US" altLang="zh-TW" dirty="0">
                <a:cs typeface="Times New Roman" pitchFamily="18" charset="0"/>
              </a:rPr>
            </a:br>
            <a:endParaRPr lang="en-US" altLang="zh-TW" dirty="0">
              <a:cs typeface="Times New Roman" pitchFamily="18" charset="0"/>
            </a:endParaRPr>
          </a:p>
          <a:p>
            <a:pPr>
              <a:lnSpc>
                <a:spcPts val="4000"/>
              </a:lnSpc>
            </a:pPr>
            <a:r>
              <a:rPr lang="zh-TW" altLang="en-US" dirty="0">
                <a:cs typeface="Times New Roman" pitchFamily="18" charset="0"/>
              </a:rPr>
              <a:t>這表示諧波沿 </a:t>
            </a:r>
            <a:r>
              <a:rPr lang="en-US" altLang="zh-TW" dirty="0">
                <a:cs typeface="Times New Roman" pitchFamily="18" charset="0"/>
              </a:rPr>
              <a:t>+</a:t>
            </a:r>
            <a:r>
              <a:rPr lang="en-US" altLang="zh-TW" i="1" dirty="0">
                <a:cs typeface="Times New Roman" pitchFamily="18" charset="0"/>
              </a:rPr>
              <a:t>x </a:t>
            </a:r>
            <a:r>
              <a:rPr lang="zh-TW" altLang="en-US" dirty="0">
                <a:cs typeface="Times New Roman" pitchFamily="18" charset="0"/>
              </a:rPr>
              <a:t>方向移動。沿 −</a:t>
            </a:r>
            <a:r>
              <a:rPr lang="en-US" altLang="zh-TW" i="1" dirty="0">
                <a:cs typeface="Times New Roman" pitchFamily="18" charset="0"/>
              </a:rPr>
              <a:t>x </a:t>
            </a:r>
            <a:r>
              <a:rPr lang="zh-TW" altLang="en-US" dirty="0">
                <a:cs typeface="Times New Roman" pitchFamily="18" charset="0"/>
              </a:rPr>
              <a:t>方向移動的波可表示如下： </a:t>
            </a: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在上兩式子中當 </a:t>
            </a:r>
            <a:r>
              <a:rPr lang="en-US" altLang="zh-TW" i="1" dirty="0">
                <a:cs typeface="Times New Roman" pitchFamily="18" charset="0"/>
              </a:rPr>
              <a:t>x </a:t>
            </a:r>
            <a:r>
              <a:rPr lang="en-US" altLang="zh-TW" dirty="0">
                <a:cs typeface="Times New Roman" pitchFamily="18" charset="0"/>
              </a:rPr>
              <a:t>= 0 </a:t>
            </a:r>
            <a:r>
              <a:rPr lang="zh-TW" altLang="en-US" dirty="0">
                <a:cs typeface="Times New Roman" pitchFamily="18" charset="0"/>
              </a:rPr>
              <a:t>且 </a:t>
            </a:r>
            <a:r>
              <a:rPr lang="en-US" altLang="zh-TW" i="1" dirty="0">
                <a:cs typeface="Times New Roman" pitchFamily="18" charset="0"/>
              </a:rPr>
              <a:t>t </a:t>
            </a:r>
            <a:r>
              <a:rPr lang="en-US" altLang="zh-TW" dirty="0">
                <a:cs typeface="Times New Roman" pitchFamily="18" charset="0"/>
              </a:rPr>
              <a:t>= 0 </a:t>
            </a:r>
            <a:r>
              <a:rPr lang="zh-TW" altLang="en-US" dirty="0">
                <a:cs typeface="Times New Roman" pitchFamily="18" charset="0"/>
              </a:rPr>
              <a:t>時 </a:t>
            </a:r>
            <a:r>
              <a:rPr lang="en-US" altLang="zh-TW" i="1" dirty="0">
                <a:cs typeface="Times New Roman" pitchFamily="18" charset="0"/>
              </a:rPr>
              <a:t>y </a:t>
            </a:r>
            <a:r>
              <a:rPr lang="en-US" altLang="zh-TW" dirty="0">
                <a:cs typeface="Times New Roman" pitchFamily="18" charset="0"/>
              </a:rPr>
              <a:t>= 0</a:t>
            </a:r>
            <a:r>
              <a:rPr lang="zh-TW" altLang="en-US" dirty="0">
                <a:cs typeface="Times New Roman" pitchFamily="18" charset="0"/>
              </a:rPr>
              <a:t>。</a:t>
            </a:r>
            <a:endParaRPr lang="zh-TW" altLang="en-US" dirty="0"/>
          </a:p>
        </p:txBody>
      </p:sp>
      <p:sp>
        <p:nvSpPr>
          <p:cNvPr id="5" name="頁尾版面配置區 4">
            <a:extLst>
              <a:ext uri="{FF2B5EF4-FFF2-40B4-BE49-F238E27FC236}">
                <a16:creationId xmlns:a16="http://schemas.microsoft.com/office/drawing/2014/main" id="{A6A63D24-5EA3-40E9-91C1-187A7D3776FE}"/>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081D6CA4-FAD3-4B42-A1D0-748357ECBE37}"/>
              </a:ext>
            </a:extLst>
          </p:cNvPr>
          <p:cNvSpPr>
            <a:spLocks noGrp="1"/>
          </p:cNvSpPr>
          <p:nvPr>
            <p:ph type="sldNum" sz="quarter" idx="12"/>
          </p:nvPr>
        </p:nvSpPr>
        <p:spPr/>
        <p:txBody>
          <a:bodyPr/>
          <a:lstStyle/>
          <a:p>
            <a:fld id="{FFF700D2-071F-440E-A3FF-180D34BA4EC8}" type="slidenum">
              <a:rPr lang="en-GB" smtClean="0"/>
              <a:t>40</a:t>
            </a:fld>
            <a:endParaRPr lang="en-GB"/>
          </a:p>
        </p:txBody>
      </p:sp>
      <p:pic>
        <p:nvPicPr>
          <p:cNvPr id="9" name="圖片 8">
            <a:extLst>
              <a:ext uri="{FF2B5EF4-FFF2-40B4-BE49-F238E27FC236}">
                <a16:creationId xmlns:a16="http://schemas.microsoft.com/office/drawing/2014/main" id="{CF15D0C1-607C-42EC-9494-827846356C8F}"/>
              </a:ext>
            </a:extLst>
          </p:cNvPr>
          <p:cNvPicPr>
            <a:picLocks noChangeAspect="1"/>
          </p:cNvPicPr>
          <p:nvPr/>
        </p:nvPicPr>
        <p:blipFill>
          <a:blip r:embed="rId2"/>
          <a:stretch>
            <a:fillRect/>
          </a:stretch>
        </p:blipFill>
        <p:spPr>
          <a:xfrm>
            <a:off x="1907704" y="2955607"/>
            <a:ext cx="6654165" cy="946785"/>
          </a:xfrm>
          <a:prstGeom prst="rect">
            <a:avLst/>
          </a:prstGeom>
        </p:spPr>
      </p:pic>
      <p:pic>
        <p:nvPicPr>
          <p:cNvPr id="10" name="圖片 9">
            <a:extLst>
              <a:ext uri="{FF2B5EF4-FFF2-40B4-BE49-F238E27FC236}">
                <a16:creationId xmlns:a16="http://schemas.microsoft.com/office/drawing/2014/main" id="{945708B5-8814-434E-9E2D-E3E9B0DB6E10}"/>
              </a:ext>
            </a:extLst>
          </p:cNvPr>
          <p:cNvPicPr>
            <a:picLocks noChangeAspect="1"/>
          </p:cNvPicPr>
          <p:nvPr/>
        </p:nvPicPr>
        <p:blipFill>
          <a:blip r:embed="rId3"/>
          <a:stretch>
            <a:fillRect/>
          </a:stretch>
        </p:blipFill>
        <p:spPr>
          <a:xfrm>
            <a:off x="1895736" y="5229200"/>
            <a:ext cx="6674168" cy="433388"/>
          </a:xfrm>
          <a:prstGeom prst="rect">
            <a:avLst/>
          </a:prstGeom>
        </p:spPr>
      </p:pic>
    </p:spTree>
    <p:extLst>
      <p:ext uri="{BB962C8B-B14F-4D97-AF65-F5344CB8AC3E}">
        <p14:creationId xmlns:p14="http://schemas.microsoft.com/office/powerpoint/2010/main" val="4256845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59FCD0-246D-4698-A897-1E01A7D826AC}"/>
              </a:ext>
            </a:extLst>
          </p:cNvPr>
          <p:cNvSpPr>
            <a:spLocks noGrp="1"/>
          </p:cNvSpPr>
          <p:nvPr>
            <p:ph type="title"/>
          </p:nvPr>
        </p:nvSpPr>
        <p:spPr/>
        <p:txBody>
          <a:bodyPr/>
          <a:lstStyle/>
          <a:p>
            <a:r>
              <a:rPr lang="en-US" altLang="zh-TW" dirty="0"/>
              <a:t>16.6</a:t>
            </a:r>
            <a:r>
              <a:rPr lang="zh-TW" altLang="en-US" dirty="0"/>
              <a:t> 行進諧波</a:t>
            </a:r>
          </a:p>
        </p:txBody>
      </p:sp>
      <p:sp>
        <p:nvSpPr>
          <p:cNvPr id="3" name="內容版面配置區 2">
            <a:extLst>
              <a:ext uri="{FF2B5EF4-FFF2-40B4-BE49-F238E27FC236}">
                <a16:creationId xmlns:a16="http://schemas.microsoft.com/office/drawing/2014/main" id="{70CF2630-AC09-4999-B204-5F54096A574E}"/>
              </a:ext>
            </a:extLst>
          </p:cNvPr>
          <p:cNvSpPr>
            <a:spLocks noGrp="1"/>
          </p:cNvSpPr>
          <p:nvPr>
            <p:ph idx="1"/>
          </p:nvPr>
        </p:nvSpPr>
        <p:spPr>
          <a:xfrm>
            <a:off x="457200" y="1340768"/>
            <a:ext cx="8229600" cy="5517232"/>
          </a:xfrm>
        </p:spPr>
        <p:txBody>
          <a:bodyPr>
            <a:normAutofit fontScale="92500"/>
          </a:bodyPr>
          <a:lstStyle/>
          <a:p>
            <a:pPr>
              <a:lnSpc>
                <a:spcPts val="3400"/>
              </a:lnSpc>
            </a:pPr>
            <a:r>
              <a:rPr lang="zh-TW" altLang="en-US" dirty="0">
                <a:cs typeface="Times New Roman" pitchFamily="18" charset="0"/>
              </a:rPr>
              <a:t>然而通常並非如此， 所以我們必須在式中加入一相位常數 </a:t>
            </a:r>
            <a:r>
              <a:rPr lang="en-US" altLang="zh-TW" i="1" dirty="0">
                <a:cs typeface="Times New Roman" pitchFamily="18" charset="0"/>
                <a:sym typeface="Symbol" pitchFamily="18" charset="2"/>
              </a:rPr>
              <a:t></a:t>
            </a:r>
            <a:r>
              <a:rPr lang="zh-TW" altLang="en-US" i="1" dirty="0">
                <a:cs typeface="Times New Roman" pitchFamily="18" charset="0"/>
              </a:rPr>
              <a:t> </a:t>
            </a:r>
            <a:r>
              <a:rPr lang="zh-TW" altLang="en-US" dirty="0">
                <a:cs typeface="Times New Roman" pitchFamily="18" charset="0"/>
              </a:rPr>
              <a:t>：</a:t>
            </a:r>
            <a:br>
              <a:rPr lang="en-US" altLang="zh-TW" dirty="0">
                <a:cs typeface="Times New Roman" pitchFamily="18" charset="0"/>
              </a:rPr>
            </a:br>
            <a:endParaRPr lang="en-US" altLang="zh-TW" dirty="0">
              <a:cs typeface="Times New Roman" pitchFamily="18" charset="0"/>
            </a:endParaRPr>
          </a:p>
          <a:p>
            <a:pPr>
              <a:lnSpc>
                <a:spcPts val="3400"/>
              </a:lnSpc>
            </a:pPr>
            <a:r>
              <a:rPr lang="zh-TW" altLang="en-US" dirty="0">
                <a:cs typeface="Times New Roman" pitchFamily="18" charset="0"/>
              </a:rPr>
              <a:t>區別波速 </a:t>
            </a:r>
            <a:r>
              <a:rPr lang="en-US" altLang="zh-TW" i="1" dirty="0">
                <a:cs typeface="Times New Roman" pitchFamily="18" charset="0"/>
              </a:rPr>
              <a:t>υ </a:t>
            </a:r>
            <a:r>
              <a:rPr lang="zh-TW" altLang="en-US" dirty="0">
                <a:cs typeface="Times New Roman" pitchFamily="18" charset="0"/>
              </a:rPr>
              <a:t>及介質質點的速度       間的差別是很重要的。由 </a:t>
            </a:r>
            <a:r>
              <a:rPr lang="en-US" altLang="zh-TW" dirty="0">
                <a:cs typeface="Times New Roman" pitchFamily="18" charset="0"/>
              </a:rPr>
              <a:t>16.8 </a:t>
            </a:r>
            <a:r>
              <a:rPr lang="zh-TW" altLang="en-US" dirty="0">
                <a:cs typeface="Times New Roman" pitchFamily="18" charset="0"/>
              </a:rPr>
              <a:t>式，在既定位置上質點的速度和加速度可由下式求得： </a:t>
            </a: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endParaRPr lang="en-US" altLang="zh-TW" dirty="0">
              <a:cs typeface="Times New Roman" pitchFamily="18" charset="0"/>
            </a:endParaRPr>
          </a:p>
          <a:p>
            <a:pPr>
              <a:lnSpc>
                <a:spcPts val="3400"/>
              </a:lnSpc>
            </a:pPr>
            <a:r>
              <a:rPr lang="zh-TW" altLang="en-US" dirty="0">
                <a:cs typeface="Times New Roman" pitchFamily="18" charset="0"/>
              </a:rPr>
              <a:t>上式偏微分是因為 </a:t>
            </a:r>
            <a:r>
              <a:rPr lang="en-US" altLang="zh-TW" i="1" dirty="0">
                <a:cs typeface="Times New Roman" pitchFamily="18" charset="0"/>
              </a:rPr>
              <a:t>y </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 </a:t>
            </a:r>
            <a:r>
              <a:rPr lang="en-US" altLang="zh-TW" i="1" dirty="0">
                <a:cs typeface="Times New Roman" pitchFamily="18" charset="0"/>
              </a:rPr>
              <a:t>t</a:t>
            </a:r>
            <a:r>
              <a:rPr lang="en-US" altLang="zh-TW" dirty="0">
                <a:cs typeface="Times New Roman" pitchFamily="18" charset="0"/>
              </a:rPr>
              <a:t>) </a:t>
            </a:r>
            <a:r>
              <a:rPr lang="zh-TW" altLang="en-US" dirty="0">
                <a:cs typeface="Times New Roman" pitchFamily="18" charset="0"/>
              </a:rPr>
              <a:t>為兩變數的函數，而我們將 </a:t>
            </a:r>
            <a:r>
              <a:rPr lang="en-US" altLang="zh-TW" i="1" dirty="0">
                <a:cs typeface="Times New Roman" pitchFamily="18" charset="0"/>
              </a:rPr>
              <a:t>x </a:t>
            </a:r>
            <a:r>
              <a:rPr lang="zh-TW" altLang="en-US" dirty="0">
                <a:cs typeface="Times New Roman" pitchFamily="18" charset="0"/>
              </a:rPr>
              <a:t>固定。粒子的最大速度為 </a:t>
            </a:r>
            <a:r>
              <a:rPr lang="en-US" altLang="zh-TW" i="1" dirty="0" err="1">
                <a:cs typeface="Times New Roman" pitchFamily="18" charset="0"/>
              </a:rPr>
              <a:t>ωA</a:t>
            </a:r>
            <a:r>
              <a:rPr lang="zh-TW" altLang="en-US" i="1" dirty="0">
                <a:cs typeface="Times New Roman" pitchFamily="18" charset="0"/>
              </a:rPr>
              <a:t>，</a:t>
            </a:r>
            <a:r>
              <a:rPr lang="zh-TW" altLang="en-US" dirty="0">
                <a:cs typeface="Times New Roman" pitchFamily="18" charset="0"/>
              </a:rPr>
              <a:t>最大加速度為 </a:t>
            </a:r>
            <a:r>
              <a:rPr lang="en-US" altLang="zh-TW" i="1" dirty="0" err="1">
                <a:cs typeface="Times New Roman" pitchFamily="18" charset="0"/>
              </a:rPr>
              <a:t>ω</a:t>
            </a:r>
            <a:r>
              <a:rPr lang="en-US" altLang="zh-TW" baseline="30000" dirty="0" err="1">
                <a:cs typeface="Times New Roman" pitchFamily="18" charset="0"/>
              </a:rPr>
              <a:t>2</a:t>
            </a:r>
            <a:r>
              <a:rPr lang="en-US" altLang="zh-TW" i="1" dirty="0" err="1">
                <a:cs typeface="Times New Roman" pitchFamily="18" charset="0"/>
              </a:rPr>
              <a:t>A</a:t>
            </a:r>
            <a:r>
              <a:rPr lang="zh-TW" altLang="en-US" dirty="0">
                <a:cs typeface="Times New Roman" pitchFamily="18" charset="0"/>
              </a:rPr>
              <a:t>。</a:t>
            </a:r>
            <a:endParaRPr lang="zh-TW" altLang="en-US" dirty="0"/>
          </a:p>
        </p:txBody>
      </p:sp>
      <p:sp>
        <p:nvSpPr>
          <p:cNvPr id="4" name="頁尾版面配置區 3">
            <a:extLst>
              <a:ext uri="{FF2B5EF4-FFF2-40B4-BE49-F238E27FC236}">
                <a16:creationId xmlns:a16="http://schemas.microsoft.com/office/drawing/2014/main" id="{D8181E16-36B8-4C42-82FE-F619CD0DF4B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9E96A047-A312-41B6-ABD7-C4DB66F75F07}"/>
              </a:ext>
            </a:extLst>
          </p:cNvPr>
          <p:cNvSpPr>
            <a:spLocks noGrp="1"/>
          </p:cNvSpPr>
          <p:nvPr>
            <p:ph type="sldNum" sz="quarter" idx="12"/>
          </p:nvPr>
        </p:nvSpPr>
        <p:spPr/>
        <p:txBody>
          <a:bodyPr/>
          <a:lstStyle/>
          <a:p>
            <a:fld id="{FFF700D2-071F-440E-A3FF-180D34BA4EC8}" type="slidenum">
              <a:rPr lang="en-GB" smtClean="0"/>
              <a:t>41</a:t>
            </a:fld>
            <a:endParaRPr lang="en-GB"/>
          </a:p>
        </p:txBody>
      </p:sp>
      <p:pic>
        <p:nvPicPr>
          <p:cNvPr id="6" name="圖片 5">
            <a:extLst>
              <a:ext uri="{FF2B5EF4-FFF2-40B4-BE49-F238E27FC236}">
                <a16:creationId xmlns:a16="http://schemas.microsoft.com/office/drawing/2014/main" id="{13E408C9-08E7-4561-9D7C-4F8EDBD24B6F}"/>
              </a:ext>
            </a:extLst>
          </p:cNvPr>
          <p:cNvPicPr>
            <a:picLocks noChangeAspect="1"/>
          </p:cNvPicPr>
          <p:nvPr/>
        </p:nvPicPr>
        <p:blipFill>
          <a:blip r:embed="rId2"/>
          <a:stretch>
            <a:fillRect/>
          </a:stretch>
        </p:blipFill>
        <p:spPr>
          <a:xfrm>
            <a:off x="5272097" y="2694017"/>
            <a:ext cx="451485" cy="588645"/>
          </a:xfrm>
          <a:prstGeom prst="rect">
            <a:avLst/>
          </a:prstGeom>
        </p:spPr>
      </p:pic>
      <p:pic>
        <p:nvPicPr>
          <p:cNvPr id="7" name="圖片 6">
            <a:extLst>
              <a:ext uri="{FF2B5EF4-FFF2-40B4-BE49-F238E27FC236}">
                <a16:creationId xmlns:a16="http://schemas.microsoft.com/office/drawing/2014/main" id="{3F87206C-37B3-4C39-8F6A-7051AA8868B0}"/>
              </a:ext>
            </a:extLst>
          </p:cNvPr>
          <p:cNvPicPr>
            <a:picLocks noChangeAspect="1"/>
          </p:cNvPicPr>
          <p:nvPr/>
        </p:nvPicPr>
        <p:blipFill>
          <a:blip r:embed="rId3"/>
          <a:stretch>
            <a:fillRect/>
          </a:stretch>
        </p:blipFill>
        <p:spPr>
          <a:xfrm>
            <a:off x="1891675" y="2260753"/>
            <a:ext cx="6760845" cy="393383"/>
          </a:xfrm>
          <a:prstGeom prst="rect">
            <a:avLst/>
          </a:prstGeom>
        </p:spPr>
      </p:pic>
      <p:pic>
        <p:nvPicPr>
          <p:cNvPr id="9" name="圖片 8">
            <a:extLst>
              <a:ext uri="{FF2B5EF4-FFF2-40B4-BE49-F238E27FC236}">
                <a16:creationId xmlns:a16="http://schemas.microsoft.com/office/drawing/2014/main" id="{1D03AF9B-361A-496F-80CC-2155DC69AAFF}"/>
              </a:ext>
            </a:extLst>
          </p:cNvPr>
          <p:cNvPicPr>
            <a:picLocks noChangeAspect="1"/>
          </p:cNvPicPr>
          <p:nvPr/>
        </p:nvPicPr>
        <p:blipFill>
          <a:blip r:embed="rId4"/>
          <a:stretch>
            <a:fillRect/>
          </a:stretch>
        </p:blipFill>
        <p:spPr>
          <a:xfrm>
            <a:off x="1975018" y="4097522"/>
            <a:ext cx="6594158" cy="1473518"/>
          </a:xfrm>
          <a:prstGeom prst="rect">
            <a:avLst/>
          </a:prstGeom>
        </p:spPr>
      </p:pic>
    </p:spTree>
    <p:extLst>
      <p:ext uri="{BB962C8B-B14F-4D97-AF65-F5344CB8AC3E}">
        <p14:creationId xmlns:p14="http://schemas.microsoft.com/office/powerpoint/2010/main" val="3084258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5E75C0-154C-4B34-B848-9D8095D28D72}"/>
              </a:ext>
            </a:extLst>
          </p:cNvPr>
          <p:cNvSpPr>
            <a:spLocks noGrp="1"/>
          </p:cNvSpPr>
          <p:nvPr>
            <p:ph type="title"/>
          </p:nvPr>
        </p:nvSpPr>
        <p:spPr/>
        <p:txBody>
          <a:bodyPr/>
          <a:lstStyle/>
          <a:p>
            <a:r>
              <a:rPr lang="en-US" altLang="zh-TW" dirty="0"/>
              <a:t>16.6</a:t>
            </a:r>
            <a:r>
              <a:rPr lang="zh-TW" altLang="en-US" dirty="0"/>
              <a:t> 行進諧波</a:t>
            </a:r>
          </a:p>
        </p:txBody>
      </p:sp>
      <p:sp>
        <p:nvSpPr>
          <p:cNvPr id="3" name="內容版面配置區 2">
            <a:extLst>
              <a:ext uri="{FF2B5EF4-FFF2-40B4-BE49-F238E27FC236}">
                <a16:creationId xmlns:a16="http://schemas.microsoft.com/office/drawing/2014/main" id="{5A24D6A0-4F5F-458F-8ED3-03366B60DD2E}"/>
              </a:ext>
            </a:extLst>
          </p:cNvPr>
          <p:cNvSpPr>
            <a:spLocks noGrp="1"/>
          </p:cNvSpPr>
          <p:nvPr>
            <p:ph idx="1"/>
          </p:nvPr>
        </p:nvSpPr>
        <p:spPr/>
        <p:txBody>
          <a:bodyPr/>
          <a:lstStyle/>
          <a:p>
            <a:endParaRPr lang="zh-TW" altLang="en-US"/>
          </a:p>
        </p:txBody>
      </p:sp>
      <p:sp>
        <p:nvSpPr>
          <p:cNvPr id="4" name="頁尾版面配置區 3">
            <a:extLst>
              <a:ext uri="{FF2B5EF4-FFF2-40B4-BE49-F238E27FC236}">
                <a16:creationId xmlns:a16="http://schemas.microsoft.com/office/drawing/2014/main" id="{3B56F38B-55A6-40DA-ACE6-3B088A0F437F}"/>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542F8227-8C6E-494E-B8E4-8F20C48F464A}"/>
              </a:ext>
            </a:extLst>
          </p:cNvPr>
          <p:cNvSpPr>
            <a:spLocks noGrp="1"/>
          </p:cNvSpPr>
          <p:nvPr>
            <p:ph type="sldNum" sz="quarter" idx="12"/>
          </p:nvPr>
        </p:nvSpPr>
        <p:spPr/>
        <p:txBody>
          <a:bodyPr/>
          <a:lstStyle/>
          <a:p>
            <a:fld id="{FFF700D2-071F-440E-A3FF-180D34BA4EC8}" type="slidenum">
              <a:rPr lang="en-GB" smtClean="0"/>
              <a:t>42</a:t>
            </a:fld>
            <a:endParaRPr lang="en-GB"/>
          </a:p>
        </p:txBody>
      </p:sp>
      <p:pic>
        <p:nvPicPr>
          <p:cNvPr id="6" name="圖片 5">
            <a:extLst>
              <a:ext uri="{FF2B5EF4-FFF2-40B4-BE49-F238E27FC236}">
                <a16:creationId xmlns:a16="http://schemas.microsoft.com/office/drawing/2014/main" id="{1B6EDD5F-A4B4-478C-A068-C7FFBEFED833}"/>
              </a:ext>
            </a:extLst>
          </p:cNvPr>
          <p:cNvPicPr>
            <a:picLocks noChangeAspect="1"/>
          </p:cNvPicPr>
          <p:nvPr/>
        </p:nvPicPr>
        <p:blipFill>
          <a:blip r:embed="rId2"/>
          <a:stretch>
            <a:fillRect/>
          </a:stretch>
        </p:blipFill>
        <p:spPr>
          <a:xfrm>
            <a:off x="2375058" y="2232183"/>
            <a:ext cx="4393883" cy="2393633"/>
          </a:xfrm>
          <a:prstGeom prst="rect">
            <a:avLst/>
          </a:prstGeom>
        </p:spPr>
      </p:pic>
    </p:spTree>
    <p:extLst>
      <p:ext uri="{BB962C8B-B14F-4D97-AF65-F5344CB8AC3E}">
        <p14:creationId xmlns:p14="http://schemas.microsoft.com/office/powerpoint/2010/main" val="888118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71115B4-6B3E-4EDC-94A8-447C3E7CB3EF}"/>
              </a:ext>
            </a:extLst>
          </p:cNvPr>
          <p:cNvSpPr>
            <a:spLocks noGrp="1"/>
          </p:cNvSpPr>
          <p:nvPr>
            <p:ph type="title"/>
          </p:nvPr>
        </p:nvSpPr>
        <p:spPr/>
        <p:txBody>
          <a:bodyPr/>
          <a:lstStyle/>
          <a:p>
            <a:r>
              <a:rPr lang="zh-TW" altLang="en-US" dirty="0"/>
              <a:t>例題 </a:t>
            </a:r>
            <a:r>
              <a:rPr lang="en-US" altLang="zh-TW" dirty="0"/>
              <a:t>16.2</a:t>
            </a:r>
            <a:endParaRPr lang="zh-TW" altLang="en-US" dirty="0"/>
          </a:p>
        </p:txBody>
      </p:sp>
      <p:sp>
        <p:nvSpPr>
          <p:cNvPr id="7" name="文字版面配置區 6">
            <a:extLst>
              <a:ext uri="{FF2B5EF4-FFF2-40B4-BE49-F238E27FC236}">
                <a16:creationId xmlns:a16="http://schemas.microsoft.com/office/drawing/2014/main" id="{32ED46A8-4B5B-4A09-941D-E1E522073334}"/>
              </a:ext>
            </a:extLst>
          </p:cNvPr>
          <p:cNvSpPr>
            <a:spLocks noGrp="1"/>
          </p:cNvSpPr>
          <p:nvPr>
            <p:ph type="body" idx="1"/>
          </p:nvPr>
        </p:nvSpPr>
        <p:spPr/>
        <p:txBody>
          <a:bodyPr/>
          <a:lstStyle/>
          <a:p>
            <a:r>
              <a:rPr lang="zh-TW" altLang="en-US" dirty="0">
                <a:cs typeface="Times New Roman" pitchFamily="18" charset="0"/>
              </a:rPr>
              <a:t>計算下列每一收音機廣播頻道的波長範圍：</a:t>
            </a:r>
            <a:r>
              <a:rPr lang="en-US" altLang="zh-TW" dirty="0">
                <a:cs typeface="Times New Roman" pitchFamily="18" charset="0"/>
              </a:rPr>
              <a:t>(a) AM </a:t>
            </a:r>
            <a:r>
              <a:rPr lang="zh-TW" altLang="en-US" dirty="0">
                <a:cs typeface="Times New Roman" pitchFamily="18" charset="0"/>
              </a:rPr>
              <a:t>頻道由 </a:t>
            </a:r>
            <a:r>
              <a:rPr lang="en-US" altLang="zh-TW" dirty="0">
                <a:cs typeface="Times New Roman" pitchFamily="18" charset="0"/>
              </a:rPr>
              <a:t>550 kHz </a:t>
            </a:r>
            <a:r>
              <a:rPr lang="zh-TW" altLang="en-US" dirty="0">
                <a:cs typeface="Times New Roman" pitchFamily="18" charset="0"/>
              </a:rPr>
              <a:t>到 </a:t>
            </a:r>
            <a:r>
              <a:rPr lang="en-US" altLang="zh-TW" dirty="0">
                <a:cs typeface="Times New Roman" pitchFamily="18" charset="0"/>
              </a:rPr>
              <a:t>1600 kHz</a:t>
            </a:r>
            <a:r>
              <a:rPr lang="zh-TW" altLang="en-US" dirty="0">
                <a:cs typeface="Times New Roman" pitchFamily="18" charset="0"/>
              </a:rPr>
              <a:t>；</a:t>
            </a:r>
            <a:r>
              <a:rPr lang="en-US" altLang="zh-TW" dirty="0">
                <a:cs typeface="Times New Roman" pitchFamily="18" charset="0"/>
              </a:rPr>
              <a:t>(b) FM </a:t>
            </a:r>
            <a:r>
              <a:rPr lang="zh-TW" altLang="en-US" dirty="0">
                <a:cs typeface="Times New Roman" pitchFamily="18" charset="0"/>
              </a:rPr>
              <a:t>頻道由 </a:t>
            </a:r>
            <a:r>
              <a:rPr lang="en-US" altLang="zh-TW" dirty="0">
                <a:cs typeface="Times New Roman" pitchFamily="18" charset="0"/>
              </a:rPr>
              <a:t>88 MHz </a:t>
            </a:r>
            <a:r>
              <a:rPr lang="zh-TW" altLang="en-US" dirty="0">
                <a:cs typeface="Times New Roman" pitchFamily="18" charset="0"/>
              </a:rPr>
              <a:t>到 </a:t>
            </a:r>
            <a:r>
              <a:rPr lang="en-US" altLang="zh-TW" dirty="0">
                <a:cs typeface="Times New Roman" pitchFamily="18" charset="0"/>
              </a:rPr>
              <a:t>108 MHz</a:t>
            </a:r>
            <a:r>
              <a:rPr lang="zh-TW" altLang="en-US" dirty="0">
                <a:cs typeface="Times New Roman" pitchFamily="18" charset="0"/>
              </a:rPr>
              <a:t>。波的傳送速度為 </a:t>
            </a:r>
            <a:r>
              <a:rPr lang="en-US" altLang="zh-TW" dirty="0">
                <a:cs typeface="Times New Roman" pitchFamily="18" charset="0"/>
              </a:rPr>
              <a:t>3 × 10</a:t>
            </a:r>
            <a:r>
              <a:rPr lang="en-US" altLang="zh-TW" baseline="30000" dirty="0">
                <a:cs typeface="Times New Roman" pitchFamily="18" charset="0"/>
              </a:rPr>
              <a:t>8</a:t>
            </a:r>
            <a:r>
              <a:rPr lang="en-US" altLang="zh-TW" dirty="0">
                <a:cs typeface="Times New Roman" pitchFamily="18" charset="0"/>
              </a:rPr>
              <a:t> m/s</a:t>
            </a:r>
            <a:r>
              <a:rPr lang="zh-TW" altLang="en-US" dirty="0">
                <a:cs typeface="Times New Roman" pitchFamily="18" charset="0"/>
              </a:rPr>
              <a:t>。</a:t>
            </a:r>
          </a:p>
          <a:p>
            <a:endParaRPr lang="zh-TW" altLang="en-US" dirty="0"/>
          </a:p>
        </p:txBody>
      </p:sp>
      <p:sp>
        <p:nvSpPr>
          <p:cNvPr id="4" name="頁尾版面配置區 3">
            <a:extLst>
              <a:ext uri="{FF2B5EF4-FFF2-40B4-BE49-F238E27FC236}">
                <a16:creationId xmlns:a16="http://schemas.microsoft.com/office/drawing/2014/main" id="{9061C24C-1E55-4C6D-B61D-A5354FB3AB66}"/>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55661014-A8C6-46B8-97F4-DE1D662EB36A}"/>
              </a:ext>
            </a:extLst>
          </p:cNvPr>
          <p:cNvSpPr>
            <a:spLocks noGrp="1"/>
          </p:cNvSpPr>
          <p:nvPr>
            <p:ph type="sldNum" sz="quarter" idx="12"/>
          </p:nvPr>
        </p:nvSpPr>
        <p:spPr/>
        <p:txBody>
          <a:bodyPr/>
          <a:lstStyle/>
          <a:p>
            <a:fld id="{FFF700D2-071F-440E-A3FF-180D34BA4EC8}" type="slidenum">
              <a:rPr lang="en-GB" smtClean="0"/>
              <a:t>43</a:t>
            </a:fld>
            <a:endParaRPr lang="en-GB"/>
          </a:p>
        </p:txBody>
      </p:sp>
      <p:sp>
        <p:nvSpPr>
          <p:cNvPr id="8" name="箭號: 有線條的向右箭號 7">
            <a:hlinkClick r:id="rId2" action="ppaction://hlinkfile"/>
            <a:extLst>
              <a:ext uri="{FF2B5EF4-FFF2-40B4-BE49-F238E27FC236}">
                <a16:creationId xmlns:a16="http://schemas.microsoft.com/office/drawing/2014/main" id="{AEA108D4-A22C-4E05-83D8-CFF6B336359F}"/>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144915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6C1A31-9EEA-4BC6-BE58-3412687E6FEC}"/>
              </a:ext>
            </a:extLst>
          </p:cNvPr>
          <p:cNvSpPr>
            <a:spLocks noGrp="1"/>
          </p:cNvSpPr>
          <p:nvPr>
            <p:ph type="title"/>
          </p:nvPr>
        </p:nvSpPr>
        <p:spPr/>
        <p:txBody>
          <a:bodyPr/>
          <a:lstStyle/>
          <a:p>
            <a:r>
              <a:rPr lang="zh-TW" altLang="en-US" dirty="0"/>
              <a:t>例題 </a:t>
            </a:r>
            <a:r>
              <a:rPr lang="en-US" altLang="zh-TW" dirty="0"/>
              <a:t>16.3</a:t>
            </a:r>
            <a:endParaRPr lang="zh-TW" altLang="en-US" dirty="0"/>
          </a:p>
        </p:txBody>
      </p:sp>
      <p:sp>
        <p:nvSpPr>
          <p:cNvPr id="3" name="文字版面配置區 2">
            <a:extLst>
              <a:ext uri="{FF2B5EF4-FFF2-40B4-BE49-F238E27FC236}">
                <a16:creationId xmlns:a16="http://schemas.microsoft.com/office/drawing/2014/main" id="{A9024BA1-21D6-4094-AB9A-A324434DC44E}"/>
              </a:ext>
            </a:extLst>
          </p:cNvPr>
          <p:cNvSpPr>
            <a:spLocks noGrp="1"/>
          </p:cNvSpPr>
          <p:nvPr>
            <p:ph type="body" idx="1"/>
          </p:nvPr>
        </p:nvSpPr>
        <p:spPr/>
        <p:txBody>
          <a:bodyPr/>
          <a:lstStyle/>
          <a:p>
            <a:r>
              <a:rPr lang="zh-TW" altLang="en-US" dirty="0">
                <a:cs typeface="Times New Roman" pitchFamily="18" charset="0"/>
              </a:rPr>
              <a:t>波函數為 </a:t>
            </a:r>
            <a:r>
              <a:rPr lang="en-US" altLang="zh-TW" dirty="0">
                <a:cs typeface="Times New Roman" pitchFamily="18" charset="0"/>
              </a:rPr>
              <a:t> </a:t>
            </a:r>
            <a:r>
              <a:rPr lang="en-US" altLang="zh-TW" i="1" dirty="0">
                <a:cs typeface="Times New Roman" pitchFamily="18" charset="0"/>
              </a:rPr>
              <a:t>y</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 </a:t>
            </a:r>
            <a:r>
              <a:rPr lang="en-US" altLang="zh-TW" i="1" dirty="0">
                <a:cs typeface="Times New Roman" pitchFamily="18" charset="0"/>
              </a:rPr>
              <a:t>t</a:t>
            </a:r>
            <a:r>
              <a:rPr lang="en-US" altLang="zh-TW" dirty="0">
                <a:cs typeface="Times New Roman" pitchFamily="18" charset="0"/>
              </a:rPr>
              <a:t>) = 0.02 sin (0.4 </a:t>
            </a:r>
            <a:r>
              <a:rPr lang="en-US" altLang="zh-TW" i="1" dirty="0">
                <a:cs typeface="Times New Roman" pitchFamily="18" charset="0"/>
              </a:rPr>
              <a:t>x</a:t>
            </a:r>
            <a:r>
              <a:rPr lang="en-US" altLang="zh-TW" dirty="0">
                <a:cs typeface="Times New Roman" pitchFamily="18" charset="0"/>
              </a:rPr>
              <a:t> + 50 </a:t>
            </a:r>
            <a:r>
              <a:rPr lang="en-US" altLang="zh-TW" i="1" dirty="0">
                <a:cs typeface="Times New Roman" pitchFamily="18" charset="0"/>
              </a:rPr>
              <a:t>t</a:t>
            </a:r>
            <a:r>
              <a:rPr lang="en-US" altLang="zh-TW" dirty="0">
                <a:cs typeface="Times New Roman" pitchFamily="18" charset="0"/>
              </a:rPr>
              <a:t> + 0.8) </a:t>
            </a:r>
            <a:br>
              <a:rPr lang="en-US" altLang="zh-TW" dirty="0">
                <a:cs typeface="Times New Roman" pitchFamily="18" charset="0"/>
              </a:rPr>
            </a:br>
            <a:r>
              <a:rPr lang="zh-TW" altLang="en-US" dirty="0">
                <a:cs typeface="Times New Roman" pitchFamily="18" charset="0"/>
              </a:rPr>
              <a:t>此處 </a:t>
            </a:r>
            <a:r>
              <a:rPr lang="en-US" altLang="zh-TW" i="1" dirty="0">
                <a:cs typeface="Times New Roman" pitchFamily="18" charset="0"/>
              </a:rPr>
              <a:t>x</a:t>
            </a:r>
            <a:r>
              <a:rPr lang="en-US" altLang="zh-TW" dirty="0">
                <a:cs typeface="Times New Roman" pitchFamily="18" charset="0"/>
              </a:rPr>
              <a:t> </a:t>
            </a:r>
            <a:r>
              <a:rPr lang="zh-TW" altLang="en-US" dirty="0">
                <a:cs typeface="Times New Roman" pitchFamily="18" charset="0"/>
              </a:rPr>
              <a:t>及 </a:t>
            </a:r>
            <a:r>
              <a:rPr lang="en-US" altLang="zh-TW" i="1" dirty="0">
                <a:cs typeface="Times New Roman" pitchFamily="18" charset="0"/>
              </a:rPr>
              <a:t>y</a:t>
            </a:r>
            <a:r>
              <a:rPr lang="en-US" altLang="zh-TW" dirty="0">
                <a:cs typeface="Times New Roman" pitchFamily="18" charset="0"/>
              </a:rPr>
              <a:t> </a:t>
            </a:r>
            <a:r>
              <a:rPr lang="zh-TW" altLang="en-US" dirty="0">
                <a:cs typeface="Times New Roman" pitchFamily="18" charset="0"/>
              </a:rPr>
              <a:t>單位為公分。求 </a:t>
            </a:r>
            <a:r>
              <a:rPr lang="en-US" altLang="zh-TW" dirty="0">
                <a:cs typeface="Times New Roman" pitchFamily="18" charset="0"/>
              </a:rPr>
              <a:t>(a) </a:t>
            </a:r>
            <a:r>
              <a:rPr lang="zh-TW" altLang="en-US" dirty="0">
                <a:cs typeface="Times New Roman" pitchFamily="18" charset="0"/>
              </a:rPr>
              <a:t>波長； </a:t>
            </a:r>
            <a:r>
              <a:rPr lang="en-US" altLang="zh-TW" dirty="0">
                <a:cs typeface="Times New Roman" pitchFamily="18" charset="0"/>
              </a:rPr>
              <a:t>(b) </a:t>
            </a:r>
            <a:r>
              <a:rPr lang="zh-TW" altLang="en-US" dirty="0">
                <a:cs typeface="Times New Roman" pitchFamily="18" charset="0"/>
              </a:rPr>
              <a:t>相位常數； </a:t>
            </a:r>
            <a:r>
              <a:rPr lang="en-US" altLang="zh-TW" dirty="0">
                <a:cs typeface="Times New Roman" pitchFamily="18" charset="0"/>
              </a:rPr>
              <a:t>(c) </a:t>
            </a:r>
            <a:r>
              <a:rPr lang="zh-TW" altLang="en-US" dirty="0">
                <a:cs typeface="Times New Roman" pitchFamily="18" charset="0"/>
              </a:rPr>
              <a:t>週期； </a:t>
            </a:r>
            <a:r>
              <a:rPr lang="en-US" altLang="zh-TW" dirty="0">
                <a:cs typeface="Times New Roman" pitchFamily="18" charset="0"/>
              </a:rPr>
              <a:t>(d) </a:t>
            </a:r>
            <a:r>
              <a:rPr lang="zh-TW" altLang="en-US" dirty="0">
                <a:cs typeface="Times New Roman" pitchFamily="18" charset="0"/>
              </a:rPr>
              <a:t>振幅； </a:t>
            </a:r>
            <a:r>
              <a:rPr lang="en-US" altLang="zh-TW" dirty="0">
                <a:cs typeface="Times New Roman" pitchFamily="18" charset="0"/>
              </a:rPr>
              <a:t>(e) </a:t>
            </a:r>
            <a:r>
              <a:rPr lang="zh-TW" altLang="en-US" dirty="0">
                <a:cs typeface="Times New Roman" pitchFamily="18" charset="0"/>
              </a:rPr>
              <a:t>波速。</a:t>
            </a:r>
            <a:endParaRPr lang="en-US" altLang="zh-TW"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9A2DF2FE-A7A0-4216-A159-DA08E74287FD}"/>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8E6A008A-0E30-4ED9-96E5-37E4CEB1F126}"/>
              </a:ext>
            </a:extLst>
          </p:cNvPr>
          <p:cNvSpPr>
            <a:spLocks noGrp="1"/>
          </p:cNvSpPr>
          <p:nvPr>
            <p:ph type="sldNum" sz="quarter" idx="12"/>
          </p:nvPr>
        </p:nvSpPr>
        <p:spPr/>
        <p:txBody>
          <a:bodyPr/>
          <a:lstStyle/>
          <a:p>
            <a:fld id="{FFF700D2-071F-440E-A3FF-180D34BA4EC8}" type="slidenum">
              <a:rPr lang="en-GB" smtClean="0"/>
              <a:pPr/>
              <a:t>44</a:t>
            </a:fld>
            <a:endParaRPr lang="en-GB"/>
          </a:p>
        </p:txBody>
      </p:sp>
      <p:sp>
        <p:nvSpPr>
          <p:cNvPr id="6" name="箭號: 有線條的向右箭號 5">
            <a:hlinkClick r:id="rId2" action="ppaction://hlinkfile"/>
            <a:extLst>
              <a:ext uri="{FF2B5EF4-FFF2-40B4-BE49-F238E27FC236}">
                <a16:creationId xmlns:a16="http://schemas.microsoft.com/office/drawing/2014/main" id="{67BDE0BC-BFDE-44D5-9F75-4C185B9476D0}"/>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316385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295E999-547E-42CA-8477-240FF70E7AB8}"/>
              </a:ext>
            </a:extLst>
          </p:cNvPr>
          <p:cNvSpPr>
            <a:spLocks noGrp="1"/>
          </p:cNvSpPr>
          <p:nvPr>
            <p:ph type="title"/>
          </p:nvPr>
        </p:nvSpPr>
        <p:spPr/>
        <p:txBody>
          <a:bodyPr/>
          <a:lstStyle/>
          <a:p>
            <a:r>
              <a:rPr lang="en-US" altLang="zh-TW" dirty="0"/>
              <a:t>16.7</a:t>
            </a:r>
            <a:r>
              <a:rPr lang="zh-TW" altLang="en-US" dirty="0"/>
              <a:t> 駐波</a:t>
            </a:r>
          </a:p>
        </p:txBody>
      </p:sp>
      <p:sp>
        <p:nvSpPr>
          <p:cNvPr id="8" name="內容版面配置區 7">
            <a:extLst>
              <a:ext uri="{FF2B5EF4-FFF2-40B4-BE49-F238E27FC236}">
                <a16:creationId xmlns:a16="http://schemas.microsoft.com/office/drawing/2014/main" id="{E6D4B9D4-A196-40E3-A673-9B155A0C49A4}"/>
              </a:ext>
            </a:extLst>
          </p:cNvPr>
          <p:cNvSpPr>
            <a:spLocks noGrp="1"/>
          </p:cNvSpPr>
          <p:nvPr>
            <p:ph sz="half" idx="1"/>
          </p:nvPr>
        </p:nvSpPr>
        <p:spPr>
          <a:xfrm>
            <a:off x="457200" y="1340768"/>
            <a:ext cx="5050904" cy="5040560"/>
          </a:xfrm>
        </p:spPr>
        <p:txBody>
          <a:bodyPr>
            <a:normAutofit/>
          </a:bodyPr>
          <a:lstStyle/>
          <a:p>
            <a:pPr>
              <a:lnSpc>
                <a:spcPts val="4000"/>
              </a:lnSpc>
            </a:pPr>
            <a:r>
              <a:rPr lang="zh-TW" altLang="en-US" dirty="0">
                <a:cs typeface="Times New Roman" pitchFamily="18" charset="0"/>
              </a:rPr>
              <a:t>現在我們考慮當頻率與振幅都相同而行進方向相反的兩諧波行經同一段介質時的情形。</a:t>
            </a:r>
            <a:endParaRPr lang="en-US" altLang="zh-TW" dirty="0">
              <a:cs typeface="Times New Roman" pitchFamily="18" charset="0"/>
            </a:endParaRPr>
          </a:p>
          <a:p>
            <a:pPr>
              <a:lnSpc>
                <a:spcPts val="4000"/>
              </a:lnSpc>
            </a:pPr>
            <a:r>
              <a:rPr lang="zh-TW" altLang="en-US" dirty="0">
                <a:cs typeface="Times New Roman" pitchFamily="18" charset="0"/>
              </a:rPr>
              <a:t>兩波分別為：</a:t>
            </a:r>
            <a:r>
              <a:rPr lang="en-US" altLang="zh-TW" i="1" dirty="0" err="1">
                <a:cs typeface="Times New Roman" pitchFamily="18" charset="0"/>
              </a:rPr>
              <a:t>y</a:t>
            </a:r>
            <a:r>
              <a:rPr lang="en-US" altLang="zh-TW" baseline="-25000" dirty="0" err="1">
                <a:cs typeface="Times New Roman" pitchFamily="18" charset="0"/>
              </a:rPr>
              <a:t>1</a:t>
            </a:r>
            <a:r>
              <a:rPr lang="en-US" altLang="zh-TW" i="1" dirty="0">
                <a:cs typeface="Times New Roman" pitchFamily="18" charset="0"/>
              </a:rPr>
              <a:t> </a:t>
            </a:r>
            <a:r>
              <a:rPr lang="en-US" altLang="zh-TW" dirty="0">
                <a:cs typeface="Times New Roman" pitchFamily="18" charset="0"/>
              </a:rPr>
              <a:t>=</a:t>
            </a:r>
            <a:r>
              <a:rPr lang="en-US" altLang="zh-TW" i="1" dirty="0">
                <a:cs typeface="Times New Roman" pitchFamily="18" charset="0"/>
              </a:rPr>
              <a:t> A </a:t>
            </a:r>
            <a:r>
              <a:rPr lang="en-US" altLang="zh-TW" dirty="0">
                <a:cs typeface="Times New Roman" pitchFamily="18" charset="0"/>
              </a:rPr>
              <a:t>sin (</a:t>
            </a:r>
            <a:r>
              <a:rPr lang="en-US" altLang="zh-TW" i="1" dirty="0" err="1">
                <a:cs typeface="Times New Roman" pitchFamily="18" charset="0"/>
              </a:rPr>
              <a:t>kx</a:t>
            </a:r>
            <a:r>
              <a:rPr lang="en-US" altLang="zh-TW" dirty="0">
                <a:cs typeface="Times New Roman" pitchFamily="18" charset="0"/>
              </a:rPr>
              <a:t> − </a:t>
            </a:r>
            <a:r>
              <a:rPr lang="en-US" altLang="zh-TW" i="1" dirty="0" err="1">
                <a:cs typeface="Times New Roman" pitchFamily="18" charset="0"/>
              </a:rPr>
              <a:t>ωt</a:t>
            </a:r>
            <a:r>
              <a:rPr lang="en-US" altLang="zh-TW" dirty="0">
                <a:cs typeface="Times New Roman" pitchFamily="18" charset="0"/>
              </a:rPr>
              <a:t>) </a:t>
            </a:r>
            <a:r>
              <a:rPr lang="zh-TW" altLang="en-US" dirty="0">
                <a:cs typeface="Times New Roman" pitchFamily="18" charset="0"/>
              </a:rPr>
              <a:t>和 </a:t>
            </a:r>
            <a:r>
              <a:rPr lang="en-US" altLang="zh-TW" i="1" dirty="0" err="1">
                <a:cs typeface="Times New Roman" pitchFamily="18" charset="0"/>
              </a:rPr>
              <a:t>y</a:t>
            </a:r>
            <a:r>
              <a:rPr lang="en-US" altLang="zh-TW" baseline="-25000" dirty="0" err="1">
                <a:cs typeface="Times New Roman" pitchFamily="18" charset="0"/>
              </a:rPr>
              <a:t>2</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A </a:t>
            </a:r>
            <a:r>
              <a:rPr lang="en-US" altLang="zh-TW" dirty="0">
                <a:cs typeface="Times New Roman" pitchFamily="18" charset="0"/>
              </a:rPr>
              <a:t>sin (</a:t>
            </a:r>
            <a:r>
              <a:rPr lang="en-US" altLang="zh-TW" i="1" dirty="0" err="1">
                <a:cs typeface="Times New Roman" pitchFamily="18" charset="0"/>
              </a:rPr>
              <a:t>kx</a:t>
            </a:r>
            <a:r>
              <a:rPr lang="en-US" altLang="zh-TW" i="1" dirty="0">
                <a:cs typeface="Times New Roman" pitchFamily="18" charset="0"/>
              </a:rPr>
              <a:t> </a:t>
            </a:r>
            <a:r>
              <a:rPr lang="en-US" altLang="zh-TW" dirty="0">
                <a:cs typeface="Times New Roman" pitchFamily="18" charset="0"/>
              </a:rPr>
              <a:t>+ </a:t>
            </a:r>
            <a:r>
              <a:rPr lang="en-US" altLang="zh-TW" i="1" dirty="0" err="1">
                <a:cs typeface="Times New Roman" pitchFamily="18" charset="0"/>
              </a:rPr>
              <a:t>ωt</a:t>
            </a:r>
            <a:r>
              <a:rPr lang="en-US" altLang="zh-TW" dirty="0">
                <a:cs typeface="Times New Roman" pitchFamily="18" charset="0"/>
              </a:rPr>
              <a:t>)</a:t>
            </a:r>
            <a:r>
              <a:rPr lang="zh-TW" altLang="en-US" dirty="0">
                <a:cs typeface="Times New Roman" pitchFamily="18" charset="0"/>
              </a:rPr>
              <a:t>，在圖 </a:t>
            </a:r>
            <a:r>
              <a:rPr lang="en-US" altLang="zh-TW" dirty="0">
                <a:cs typeface="Times New Roman" pitchFamily="18" charset="0"/>
              </a:rPr>
              <a:t>16.16 </a:t>
            </a:r>
            <a:r>
              <a:rPr lang="zh-TW" altLang="en-US" dirty="0">
                <a:cs typeface="Times New Roman" pitchFamily="18" charset="0"/>
              </a:rPr>
              <a:t>中以橘色及藍色線繪出。</a:t>
            </a:r>
            <a:endParaRPr lang="zh-TW" altLang="en-US" dirty="0"/>
          </a:p>
        </p:txBody>
      </p:sp>
      <p:pic>
        <p:nvPicPr>
          <p:cNvPr id="10" name="內容版面配置區 9">
            <a:extLst>
              <a:ext uri="{FF2B5EF4-FFF2-40B4-BE49-F238E27FC236}">
                <a16:creationId xmlns:a16="http://schemas.microsoft.com/office/drawing/2014/main" id="{A5EDBD67-DFD5-4D3F-AAC3-345ECB179E61}"/>
              </a:ext>
            </a:extLst>
          </p:cNvPr>
          <p:cNvPicPr>
            <a:picLocks noGrp="1" noChangeAspect="1"/>
          </p:cNvPicPr>
          <p:nvPr>
            <p:ph sz="half" idx="2"/>
          </p:nvPr>
        </p:nvPicPr>
        <p:blipFill>
          <a:blip r:embed="rId2"/>
          <a:stretch>
            <a:fillRect/>
          </a:stretch>
        </p:blipFill>
        <p:spPr>
          <a:xfrm>
            <a:off x="6228184" y="1341437"/>
            <a:ext cx="1610663" cy="5476903"/>
          </a:xfrm>
          <a:prstGeom prst="rect">
            <a:avLst/>
          </a:prstGeom>
        </p:spPr>
      </p:pic>
      <p:sp>
        <p:nvSpPr>
          <p:cNvPr id="4" name="頁尾版面配置區 3">
            <a:extLst>
              <a:ext uri="{FF2B5EF4-FFF2-40B4-BE49-F238E27FC236}">
                <a16:creationId xmlns:a16="http://schemas.microsoft.com/office/drawing/2014/main" id="{C69F9078-539C-4FD1-A648-E576F6149BD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4D5D051D-E19F-40F7-960E-531532241533}"/>
              </a:ext>
            </a:extLst>
          </p:cNvPr>
          <p:cNvSpPr>
            <a:spLocks noGrp="1"/>
          </p:cNvSpPr>
          <p:nvPr>
            <p:ph type="sldNum" sz="quarter" idx="12"/>
          </p:nvPr>
        </p:nvSpPr>
        <p:spPr/>
        <p:txBody>
          <a:bodyPr/>
          <a:lstStyle/>
          <a:p>
            <a:fld id="{FFF700D2-071F-440E-A3FF-180D34BA4EC8}" type="slidenum">
              <a:rPr lang="en-GB" smtClean="0"/>
              <a:pPr/>
              <a:t>45</a:t>
            </a:fld>
            <a:endParaRPr lang="en-GB"/>
          </a:p>
        </p:txBody>
      </p:sp>
      <p:pic>
        <p:nvPicPr>
          <p:cNvPr id="11" name="圖片 10">
            <a:extLst>
              <a:ext uri="{FF2B5EF4-FFF2-40B4-BE49-F238E27FC236}">
                <a16:creationId xmlns:a16="http://schemas.microsoft.com/office/drawing/2014/main" id="{C13E9157-6920-45F6-8F14-BB8A182E9A1C}"/>
              </a:ext>
            </a:extLst>
          </p:cNvPr>
          <p:cNvPicPr>
            <a:picLocks noChangeAspect="1"/>
          </p:cNvPicPr>
          <p:nvPr/>
        </p:nvPicPr>
        <p:blipFill>
          <a:blip r:embed="rId3"/>
          <a:stretch>
            <a:fillRect/>
          </a:stretch>
        </p:blipFill>
        <p:spPr>
          <a:xfrm>
            <a:off x="4279952" y="5344576"/>
            <a:ext cx="1844040" cy="1051560"/>
          </a:xfrm>
          <a:prstGeom prst="rect">
            <a:avLst/>
          </a:prstGeom>
        </p:spPr>
      </p:pic>
    </p:spTree>
    <p:extLst>
      <p:ext uri="{BB962C8B-B14F-4D97-AF65-F5344CB8AC3E}">
        <p14:creationId xmlns:p14="http://schemas.microsoft.com/office/powerpoint/2010/main" val="1610327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6FA6781-6189-4883-96DD-52A831BF7B94}"/>
              </a:ext>
            </a:extLst>
          </p:cNvPr>
          <p:cNvSpPr>
            <a:spLocks noGrp="1"/>
          </p:cNvSpPr>
          <p:nvPr>
            <p:ph type="title"/>
          </p:nvPr>
        </p:nvSpPr>
        <p:spPr/>
        <p:txBody>
          <a:bodyPr/>
          <a:lstStyle/>
          <a:p>
            <a:r>
              <a:rPr lang="en-US" altLang="zh-TW" dirty="0"/>
              <a:t>16.7</a:t>
            </a:r>
            <a:r>
              <a:rPr lang="zh-TW" altLang="en-US" dirty="0"/>
              <a:t> 駐波</a:t>
            </a:r>
          </a:p>
        </p:txBody>
      </p:sp>
      <p:sp>
        <p:nvSpPr>
          <p:cNvPr id="3" name="內容版面配置區 2">
            <a:extLst>
              <a:ext uri="{FF2B5EF4-FFF2-40B4-BE49-F238E27FC236}">
                <a16:creationId xmlns:a16="http://schemas.microsoft.com/office/drawing/2014/main" id="{3C74991F-C0E5-437C-98D6-7F772A2DBF9C}"/>
              </a:ext>
            </a:extLst>
          </p:cNvPr>
          <p:cNvSpPr>
            <a:spLocks noGrp="1"/>
          </p:cNvSpPr>
          <p:nvPr>
            <p:ph idx="1"/>
          </p:nvPr>
        </p:nvSpPr>
        <p:spPr>
          <a:xfrm>
            <a:off x="457200" y="1340767"/>
            <a:ext cx="8229600" cy="5405685"/>
          </a:xfrm>
        </p:spPr>
        <p:txBody>
          <a:bodyPr>
            <a:normAutofit/>
          </a:bodyPr>
          <a:lstStyle/>
          <a:p>
            <a:pPr>
              <a:lnSpc>
                <a:spcPts val="4000"/>
              </a:lnSpc>
            </a:pPr>
            <a:r>
              <a:rPr lang="zh-TW" altLang="en-US" dirty="0">
                <a:cs typeface="Times New Roman" pitchFamily="18" charset="0"/>
              </a:rPr>
              <a:t>兩波分別為：</a:t>
            </a:r>
            <a:r>
              <a:rPr lang="en-US" altLang="zh-TW" i="1" dirty="0" err="1">
                <a:cs typeface="Times New Roman" pitchFamily="18" charset="0"/>
              </a:rPr>
              <a:t>y</a:t>
            </a:r>
            <a:r>
              <a:rPr lang="en-US" altLang="zh-TW" baseline="-25000" dirty="0" err="1">
                <a:cs typeface="Times New Roman" pitchFamily="18" charset="0"/>
              </a:rPr>
              <a:t>1</a:t>
            </a:r>
            <a:r>
              <a:rPr lang="en-US" altLang="zh-TW" i="1" dirty="0">
                <a:cs typeface="Times New Roman" pitchFamily="18" charset="0"/>
              </a:rPr>
              <a:t> </a:t>
            </a:r>
            <a:r>
              <a:rPr lang="en-US" altLang="zh-TW" dirty="0">
                <a:cs typeface="Times New Roman" pitchFamily="18" charset="0"/>
              </a:rPr>
              <a:t>=</a:t>
            </a:r>
            <a:r>
              <a:rPr lang="en-US" altLang="zh-TW" i="1" dirty="0">
                <a:cs typeface="Times New Roman" pitchFamily="18" charset="0"/>
              </a:rPr>
              <a:t> A </a:t>
            </a:r>
            <a:r>
              <a:rPr lang="en-US" altLang="zh-TW" dirty="0">
                <a:cs typeface="Times New Roman" pitchFamily="18" charset="0"/>
              </a:rPr>
              <a:t>sin (</a:t>
            </a:r>
            <a:r>
              <a:rPr lang="en-US" altLang="zh-TW" i="1" dirty="0" err="1">
                <a:cs typeface="Times New Roman" pitchFamily="18" charset="0"/>
              </a:rPr>
              <a:t>kx</a:t>
            </a:r>
            <a:r>
              <a:rPr lang="en-US" altLang="zh-TW" dirty="0">
                <a:cs typeface="Times New Roman" pitchFamily="18" charset="0"/>
              </a:rPr>
              <a:t> − </a:t>
            </a:r>
            <a:r>
              <a:rPr lang="en-US" altLang="zh-TW" i="1" dirty="0" err="1">
                <a:cs typeface="Times New Roman" pitchFamily="18" charset="0"/>
              </a:rPr>
              <a:t>ωt</a:t>
            </a:r>
            <a:r>
              <a:rPr lang="en-US" altLang="zh-TW" dirty="0">
                <a:cs typeface="Times New Roman" pitchFamily="18" charset="0"/>
              </a:rPr>
              <a:t>) </a:t>
            </a:r>
            <a:r>
              <a:rPr lang="zh-TW" altLang="en-US" dirty="0">
                <a:cs typeface="Times New Roman" pitchFamily="18" charset="0"/>
              </a:rPr>
              <a:t>和 </a:t>
            </a:r>
            <a:r>
              <a:rPr lang="en-US" altLang="zh-TW" i="1" dirty="0" err="1">
                <a:cs typeface="Times New Roman" pitchFamily="18" charset="0"/>
              </a:rPr>
              <a:t>y</a:t>
            </a:r>
            <a:r>
              <a:rPr lang="en-US" altLang="zh-TW" baseline="-25000" dirty="0" err="1">
                <a:cs typeface="Times New Roman" pitchFamily="18" charset="0"/>
              </a:rPr>
              <a:t>2</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A </a:t>
            </a:r>
            <a:r>
              <a:rPr lang="en-US" altLang="zh-TW" dirty="0">
                <a:cs typeface="Times New Roman" pitchFamily="18" charset="0"/>
              </a:rPr>
              <a:t>sin (</a:t>
            </a:r>
            <a:r>
              <a:rPr lang="en-US" altLang="zh-TW" i="1" dirty="0" err="1">
                <a:cs typeface="Times New Roman" pitchFamily="18" charset="0"/>
              </a:rPr>
              <a:t>kx</a:t>
            </a:r>
            <a:r>
              <a:rPr lang="en-US" altLang="zh-TW" i="1" dirty="0">
                <a:cs typeface="Times New Roman" pitchFamily="18" charset="0"/>
              </a:rPr>
              <a:t> </a:t>
            </a:r>
            <a:r>
              <a:rPr lang="en-US" altLang="zh-TW" dirty="0">
                <a:cs typeface="Times New Roman" pitchFamily="18" charset="0"/>
              </a:rPr>
              <a:t>+ </a:t>
            </a:r>
            <a:r>
              <a:rPr lang="en-US" altLang="zh-TW" i="1" dirty="0" err="1">
                <a:cs typeface="Times New Roman" pitchFamily="18" charset="0"/>
              </a:rPr>
              <a:t>ωt</a:t>
            </a:r>
            <a:r>
              <a:rPr lang="en-US" altLang="zh-TW" dirty="0">
                <a:cs typeface="Times New Roman" pitchFamily="18" charset="0"/>
              </a:rPr>
              <a:t>) </a:t>
            </a:r>
            <a:r>
              <a:rPr lang="zh-TW" altLang="en-US" dirty="0">
                <a:cs typeface="Times New Roman" pitchFamily="18" charset="0"/>
              </a:rPr>
              <a:t>，在圖 </a:t>
            </a:r>
            <a:r>
              <a:rPr lang="en-US" altLang="zh-TW" dirty="0">
                <a:cs typeface="Times New Roman" pitchFamily="18" charset="0"/>
              </a:rPr>
              <a:t>16.16 </a:t>
            </a:r>
            <a:r>
              <a:rPr lang="zh-TW" altLang="en-US" dirty="0">
                <a:cs typeface="Times New Roman" pitchFamily="18" charset="0"/>
              </a:rPr>
              <a:t>中以橘色及藍色線繪出。</a:t>
            </a:r>
            <a:endParaRPr lang="en-US" altLang="zh-TW" dirty="0">
              <a:cs typeface="Times New Roman" pitchFamily="18" charset="0"/>
            </a:endParaRPr>
          </a:p>
          <a:p>
            <a:pPr>
              <a:lnSpc>
                <a:spcPts val="4000"/>
              </a:lnSpc>
            </a:pPr>
            <a:r>
              <a:rPr lang="zh-TW" altLang="en-US" dirty="0">
                <a:cs typeface="Times New Roman" pitchFamily="18" charset="0"/>
              </a:rPr>
              <a:t>其和為：</a:t>
            </a: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由 </a:t>
            </a:r>
            <a:r>
              <a:rPr lang="es-ES" altLang="zh-TW" dirty="0"/>
              <a:t>sin </a:t>
            </a:r>
            <a:r>
              <a:rPr lang="es-ES" altLang="zh-TW" i="1" dirty="0"/>
              <a:t>A </a:t>
            </a:r>
            <a:r>
              <a:rPr lang="es-ES" altLang="zh-TW" dirty="0"/>
              <a:t>+ sin </a:t>
            </a:r>
            <a:r>
              <a:rPr lang="es-ES" altLang="zh-TW" i="1" dirty="0"/>
              <a:t>B </a:t>
            </a:r>
            <a:r>
              <a:rPr lang="es-ES" altLang="zh-TW" dirty="0"/>
              <a:t>= 2 sin[(</a:t>
            </a:r>
            <a:r>
              <a:rPr lang="es-ES" altLang="zh-TW" i="1" dirty="0"/>
              <a:t>A </a:t>
            </a:r>
            <a:r>
              <a:rPr lang="es-ES" altLang="zh-TW" dirty="0"/>
              <a:t>+ </a:t>
            </a:r>
            <a:r>
              <a:rPr lang="es-ES" altLang="zh-TW" i="1" dirty="0"/>
              <a:t>B</a:t>
            </a:r>
            <a:r>
              <a:rPr lang="es-ES" altLang="zh-TW" dirty="0"/>
              <a:t>)/2] cos[(</a:t>
            </a:r>
            <a:r>
              <a:rPr lang="es-ES" altLang="zh-TW" i="1" dirty="0"/>
              <a:t>A </a:t>
            </a:r>
            <a:r>
              <a:rPr lang="es-ES" altLang="zh-TW" dirty="0"/>
              <a:t>– </a:t>
            </a:r>
            <a:r>
              <a:rPr lang="es-ES" altLang="zh-TW" i="1" dirty="0"/>
              <a:t>B</a:t>
            </a:r>
            <a:r>
              <a:rPr lang="es-ES" altLang="zh-TW" dirty="0"/>
              <a:t>)/2]</a:t>
            </a:r>
            <a:r>
              <a:rPr lang="zh-TW" altLang="es-ES" dirty="0"/>
              <a:t>，</a:t>
            </a:r>
            <a:r>
              <a:rPr lang="zh-TW" altLang="en-US" dirty="0">
                <a:cs typeface="Times New Roman" pitchFamily="18" charset="0"/>
              </a:rPr>
              <a:t>可得：</a:t>
            </a:r>
            <a:endParaRPr lang="en-US" altLang="zh-TW" dirty="0">
              <a:cs typeface="Times New Roman" pitchFamily="18" charset="0"/>
            </a:endParaRPr>
          </a:p>
          <a:p>
            <a:pPr>
              <a:lnSpc>
                <a:spcPts val="4000"/>
              </a:lnSpc>
            </a:pPr>
            <a:endParaRPr lang="en-US" altLang="zh-TW" dirty="0">
              <a:cs typeface="Times New Roman" pitchFamily="18" charset="0"/>
            </a:endParaRPr>
          </a:p>
          <a:p>
            <a:pPr>
              <a:lnSpc>
                <a:spcPts val="4000"/>
              </a:lnSpc>
            </a:pPr>
            <a:r>
              <a:rPr lang="en-US" altLang="zh-TW" dirty="0">
                <a:cs typeface="Times New Roman" pitchFamily="18" charset="0"/>
              </a:rPr>
              <a:t>16.11 </a:t>
            </a:r>
            <a:r>
              <a:rPr lang="zh-TW" altLang="en-US" dirty="0">
                <a:cs typeface="Times New Roman" pitchFamily="18" charset="0"/>
              </a:rPr>
              <a:t>式表示一靜止諧波 </a:t>
            </a:r>
            <a:r>
              <a:rPr lang="en-US" altLang="zh-TW" i="1" dirty="0" err="1">
                <a:cs typeface="Times New Roman" pitchFamily="18" charset="0"/>
              </a:rPr>
              <a:t>y</a:t>
            </a:r>
            <a:r>
              <a:rPr lang="en-US" altLang="zh-TW" baseline="-25000" dirty="0" err="1">
                <a:cs typeface="Times New Roman" pitchFamily="18" charset="0"/>
              </a:rPr>
              <a:t>T</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A</a:t>
            </a:r>
            <a:r>
              <a:rPr lang="en-US" altLang="zh-TW" dirty="0">
                <a:cs typeface="Times New Roman" pitchFamily="18" charset="0"/>
              </a:rPr>
              <a:t>(</a:t>
            </a:r>
            <a:r>
              <a:rPr lang="en-US" altLang="zh-TW" i="1" dirty="0">
                <a:cs typeface="Times New Roman" pitchFamily="18" charset="0"/>
              </a:rPr>
              <a:t>t</a:t>
            </a:r>
            <a:r>
              <a:rPr lang="en-US" altLang="zh-TW" dirty="0">
                <a:cs typeface="Times New Roman" pitchFamily="18" charset="0"/>
              </a:rPr>
              <a:t>) sin </a:t>
            </a:r>
            <a:r>
              <a:rPr lang="en-US" altLang="zh-TW" i="1" dirty="0" err="1">
                <a:cs typeface="Times New Roman" pitchFamily="18" charset="0"/>
              </a:rPr>
              <a:t>kx</a:t>
            </a:r>
            <a:r>
              <a:rPr lang="zh-TW" altLang="en-US" dirty="0">
                <a:cs typeface="Times New Roman" pitchFamily="18" charset="0"/>
              </a:rPr>
              <a:t>。其振幅為 </a:t>
            </a:r>
            <a:r>
              <a:rPr lang="en-US" altLang="zh-TW" i="1" dirty="0">
                <a:cs typeface="Times New Roman" pitchFamily="18" charset="0"/>
              </a:rPr>
              <a:t>A</a:t>
            </a:r>
            <a:r>
              <a:rPr lang="en-US" altLang="zh-TW" dirty="0">
                <a:cs typeface="Times New Roman" pitchFamily="18" charset="0"/>
              </a:rPr>
              <a:t>(</a:t>
            </a:r>
            <a:r>
              <a:rPr lang="en-US" altLang="zh-TW" i="1" dirty="0">
                <a:cs typeface="Times New Roman" pitchFamily="18" charset="0"/>
              </a:rPr>
              <a:t>t</a:t>
            </a:r>
            <a:r>
              <a:rPr lang="en-US" altLang="zh-TW" dirty="0">
                <a:cs typeface="Times New Roman" pitchFamily="18" charset="0"/>
              </a:rPr>
              <a:t>)= </a:t>
            </a:r>
            <a:r>
              <a:rPr lang="en-US" altLang="zh-TW" dirty="0" err="1">
                <a:cs typeface="Times New Roman" pitchFamily="18" charset="0"/>
              </a:rPr>
              <a:t>2</a:t>
            </a:r>
            <a:r>
              <a:rPr lang="en-US" altLang="zh-TW" i="1" dirty="0" err="1">
                <a:cs typeface="Times New Roman" pitchFamily="18" charset="0"/>
              </a:rPr>
              <a:t>A</a:t>
            </a:r>
            <a:r>
              <a:rPr lang="en-US" altLang="zh-TW" i="1" dirty="0">
                <a:cs typeface="Times New Roman" pitchFamily="18" charset="0"/>
              </a:rPr>
              <a:t> </a:t>
            </a:r>
            <a:r>
              <a:rPr lang="en-US" altLang="zh-TW" dirty="0">
                <a:cs typeface="Times New Roman" pitchFamily="18" charset="0"/>
              </a:rPr>
              <a:t>cos </a:t>
            </a:r>
            <a:r>
              <a:rPr lang="en-US" altLang="zh-TW" i="1" dirty="0" err="1">
                <a:cs typeface="Times New Roman" pitchFamily="18" charset="0"/>
              </a:rPr>
              <a:t>ωt</a:t>
            </a:r>
            <a:r>
              <a:rPr lang="en-US" altLang="zh-TW" i="1" dirty="0">
                <a:cs typeface="Times New Roman" pitchFamily="18" charset="0"/>
              </a:rPr>
              <a:t> </a:t>
            </a:r>
            <a:r>
              <a:rPr lang="zh-TW" altLang="en-US" dirty="0">
                <a:cs typeface="Times New Roman" pitchFamily="18" charset="0"/>
              </a:rPr>
              <a:t>隨時間而變。 </a:t>
            </a:r>
            <a:endParaRPr lang="zh-TW" altLang="en-US" dirty="0"/>
          </a:p>
        </p:txBody>
      </p:sp>
      <p:sp>
        <p:nvSpPr>
          <p:cNvPr id="5" name="頁尾版面配置區 4">
            <a:extLst>
              <a:ext uri="{FF2B5EF4-FFF2-40B4-BE49-F238E27FC236}">
                <a16:creationId xmlns:a16="http://schemas.microsoft.com/office/drawing/2014/main" id="{33994FCB-19C5-4100-A919-A79D98FCB80A}"/>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12DC1BC9-53CC-4946-BC3E-1370DBB8D13A}"/>
              </a:ext>
            </a:extLst>
          </p:cNvPr>
          <p:cNvSpPr>
            <a:spLocks noGrp="1"/>
          </p:cNvSpPr>
          <p:nvPr>
            <p:ph type="sldNum" sz="quarter" idx="12"/>
          </p:nvPr>
        </p:nvSpPr>
        <p:spPr/>
        <p:txBody>
          <a:bodyPr/>
          <a:lstStyle/>
          <a:p>
            <a:fld id="{FFF700D2-071F-440E-A3FF-180D34BA4EC8}" type="slidenum">
              <a:rPr lang="en-GB" smtClean="0"/>
              <a:t>46</a:t>
            </a:fld>
            <a:endParaRPr lang="en-GB"/>
          </a:p>
        </p:txBody>
      </p:sp>
      <p:pic>
        <p:nvPicPr>
          <p:cNvPr id="8" name="圖片 7">
            <a:extLst>
              <a:ext uri="{FF2B5EF4-FFF2-40B4-BE49-F238E27FC236}">
                <a16:creationId xmlns:a16="http://schemas.microsoft.com/office/drawing/2014/main" id="{49CE5AC5-1955-4EF8-9D6A-C39D72DCCC15}"/>
              </a:ext>
            </a:extLst>
          </p:cNvPr>
          <p:cNvPicPr>
            <a:picLocks noChangeAspect="1"/>
          </p:cNvPicPr>
          <p:nvPr/>
        </p:nvPicPr>
        <p:blipFill>
          <a:blip r:embed="rId2"/>
          <a:stretch>
            <a:fillRect/>
          </a:stretch>
        </p:blipFill>
        <p:spPr>
          <a:xfrm>
            <a:off x="2055018" y="3022282"/>
            <a:ext cx="5033963" cy="406718"/>
          </a:xfrm>
          <a:prstGeom prst="rect">
            <a:avLst/>
          </a:prstGeom>
        </p:spPr>
      </p:pic>
      <p:pic>
        <p:nvPicPr>
          <p:cNvPr id="10" name="圖片 9">
            <a:extLst>
              <a:ext uri="{FF2B5EF4-FFF2-40B4-BE49-F238E27FC236}">
                <a16:creationId xmlns:a16="http://schemas.microsoft.com/office/drawing/2014/main" id="{19A83F40-9FCE-428F-844B-30327C9CF84E}"/>
              </a:ext>
            </a:extLst>
          </p:cNvPr>
          <p:cNvPicPr>
            <a:picLocks noChangeAspect="1"/>
          </p:cNvPicPr>
          <p:nvPr/>
        </p:nvPicPr>
        <p:blipFill>
          <a:blip r:embed="rId3"/>
          <a:stretch>
            <a:fillRect/>
          </a:stretch>
        </p:blipFill>
        <p:spPr>
          <a:xfrm>
            <a:off x="1187624" y="4649136"/>
            <a:ext cx="7387590" cy="493395"/>
          </a:xfrm>
          <a:prstGeom prst="rect">
            <a:avLst/>
          </a:prstGeom>
        </p:spPr>
      </p:pic>
    </p:spTree>
    <p:extLst>
      <p:ext uri="{BB962C8B-B14F-4D97-AF65-F5344CB8AC3E}">
        <p14:creationId xmlns:p14="http://schemas.microsoft.com/office/powerpoint/2010/main" val="3266779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295E999-547E-42CA-8477-240FF70E7AB8}"/>
              </a:ext>
            </a:extLst>
          </p:cNvPr>
          <p:cNvSpPr>
            <a:spLocks noGrp="1"/>
          </p:cNvSpPr>
          <p:nvPr>
            <p:ph type="title"/>
          </p:nvPr>
        </p:nvSpPr>
        <p:spPr/>
        <p:txBody>
          <a:bodyPr/>
          <a:lstStyle/>
          <a:p>
            <a:r>
              <a:rPr lang="en-US" altLang="zh-TW" dirty="0"/>
              <a:t>16.7</a:t>
            </a:r>
            <a:r>
              <a:rPr lang="zh-TW" altLang="en-US" dirty="0"/>
              <a:t> 駐波</a:t>
            </a:r>
          </a:p>
        </p:txBody>
      </p:sp>
      <p:sp>
        <p:nvSpPr>
          <p:cNvPr id="8" name="內容版面配置區 7">
            <a:extLst>
              <a:ext uri="{FF2B5EF4-FFF2-40B4-BE49-F238E27FC236}">
                <a16:creationId xmlns:a16="http://schemas.microsoft.com/office/drawing/2014/main" id="{E6D4B9D4-A196-40E3-A673-9B155A0C49A4}"/>
              </a:ext>
            </a:extLst>
          </p:cNvPr>
          <p:cNvSpPr>
            <a:spLocks noGrp="1"/>
          </p:cNvSpPr>
          <p:nvPr>
            <p:ph sz="half" idx="1"/>
          </p:nvPr>
        </p:nvSpPr>
        <p:spPr>
          <a:xfrm>
            <a:off x="457200" y="1340768"/>
            <a:ext cx="5050904" cy="5040560"/>
          </a:xfrm>
        </p:spPr>
        <p:txBody>
          <a:bodyPr>
            <a:normAutofit/>
          </a:bodyPr>
          <a:lstStyle/>
          <a:p>
            <a:pPr>
              <a:lnSpc>
                <a:spcPts val="4000"/>
              </a:lnSpc>
            </a:pPr>
            <a:r>
              <a:rPr lang="zh-TW" altLang="en-US" dirty="0">
                <a:cs typeface="Times New Roman" pitchFamily="18" charset="0"/>
              </a:rPr>
              <a:t>如此一</a:t>
            </a:r>
            <a:r>
              <a:rPr lang="zh-TW" altLang="en-US" b="1" dirty="0">
                <a:solidFill>
                  <a:srgbClr val="C00000"/>
                </a:solidFill>
                <a:cs typeface="Times New Roman" pitchFamily="18" charset="0"/>
              </a:rPr>
              <a:t>駐波</a:t>
            </a:r>
            <a:r>
              <a:rPr lang="en-US" altLang="zh-TW" dirty="0">
                <a:cs typeface="Times New Roman" pitchFamily="18" charset="0"/>
              </a:rPr>
              <a:t>(standing wave)</a:t>
            </a:r>
            <a:r>
              <a:rPr lang="zh-TW" altLang="en-US" dirty="0">
                <a:cs typeface="Times New Roman" pitchFamily="18" charset="0"/>
              </a:rPr>
              <a:t>，圖 </a:t>
            </a:r>
            <a:r>
              <a:rPr lang="en-US" altLang="zh-TW" dirty="0">
                <a:cs typeface="Times New Roman" pitchFamily="18" charset="0"/>
              </a:rPr>
              <a:t>16.16 </a:t>
            </a:r>
            <a:r>
              <a:rPr lang="zh-TW" altLang="en-US" dirty="0">
                <a:cs typeface="Times New Roman" pitchFamily="18" charset="0"/>
              </a:rPr>
              <a:t>中綠線所繪，並不行進。</a:t>
            </a:r>
            <a:endParaRPr lang="en-US" altLang="zh-TW" dirty="0">
              <a:cs typeface="Times New Roman" pitchFamily="18" charset="0"/>
            </a:endParaRPr>
          </a:p>
          <a:p>
            <a:pPr>
              <a:lnSpc>
                <a:spcPts val="4000"/>
              </a:lnSpc>
            </a:pPr>
            <a:r>
              <a:rPr lang="zh-TW" altLang="en-US" dirty="0">
                <a:cs typeface="Times New Roman" pitchFamily="18" charset="0"/>
              </a:rPr>
              <a:t>在介質的</a:t>
            </a:r>
            <a:r>
              <a:rPr lang="zh-TW" altLang="en-US" b="1" dirty="0">
                <a:solidFill>
                  <a:srgbClr val="C00000"/>
                </a:solidFill>
                <a:cs typeface="Times New Roman" pitchFamily="18" charset="0"/>
              </a:rPr>
              <a:t>節點</a:t>
            </a:r>
            <a:r>
              <a:rPr lang="en-US" altLang="zh-TW" dirty="0">
                <a:cs typeface="Times New Roman" pitchFamily="18" charset="0"/>
              </a:rPr>
              <a:t>(nodes)</a:t>
            </a:r>
            <a:r>
              <a:rPr lang="zh-TW" altLang="en-US" dirty="0">
                <a:cs typeface="Times New Roman" pitchFamily="18" charset="0"/>
              </a:rPr>
              <a:t>永遠是靜止的，然而在</a:t>
            </a:r>
            <a:r>
              <a:rPr lang="zh-TW" altLang="en-US" b="1" dirty="0">
                <a:solidFill>
                  <a:srgbClr val="C00000"/>
                </a:solidFill>
                <a:cs typeface="Times New Roman" pitchFamily="18" charset="0"/>
              </a:rPr>
              <a:t>波腹</a:t>
            </a:r>
            <a:r>
              <a:rPr lang="en-US" altLang="zh-TW" dirty="0">
                <a:cs typeface="Times New Roman" pitchFamily="18" charset="0"/>
              </a:rPr>
              <a:t>(antinodes)</a:t>
            </a:r>
            <a:r>
              <a:rPr lang="zh-TW" altLang="en-US" dirty="0">
                <a:cs typeface="Times New Roman" pitchFamily="18" charset="0"/>
              </a:rPr>
              <a:t>上，其振幅為原波幅的兩倍。</a:t>
            </a:r>
            <a:endParaRPr lang="en-US" altLang="zh-TW" dirty="0">
              <a:cs typeface="Times New Roman" pitchFamily="18" charset="0"/>
            </a:endParaRPr>
          </a:p>
        </p:txBody>
      </p:sp>
      <p:pic>
        <p:nvPicPr>
          <p:cNvPr id="10" name="內容版面配置區 9">
            <a:extLst>
              <a:ext uri="{FF2B5EF4-FFF2-40B4-BE49-F238E27FC236}">
                <a16:creationId xmlns:a16="http://schemas.microsoft.com/office/drawing/2014/main" id="{A5EDBD67-DFD5-4D3F-AAC3-345ECB179E61}"/>
              </a:ext>
            </a:extLst>
          </p:cNvPr>
          <p:cNvPicPr>
            <a:picLocks noGrp="1" noChangeAspect="1"/>
          </p:cNvPicPr>
          <p:nvPr>
            <p:ph sz="half" idx="2"/>
          </p:nvPr>
        </p:nvPicPr>
        <p:blipFill>
          <a:blip r:embed="rId2"/>
          <a:stretch>
            <a:fillRect/>
          </a:stretch>
        </p:blipFill>
        <p:spPr>
          <a:xfrm>
            <a:off x="6228184" y="1341437"/>
            <a:ext cx="1610663" cy="5476903"/>
          </a:xfrm>
          <a:prstGeom prst="rect">
            <a:avLst/>
          </a:prstGeom>
        </p:spPr>
      </p:pic>
      <p:sp>
        <p:nvSpPr>
          <p:cNvPr id="4" name="頁尾版面配置區 3">
            <a:extLst>
              <a:ext uri="{FF2B5EF4-FFF2-40B4-BE49-F238E27FC236}">
                <a16:creationId xmlns:a16="http://schemas.microsoft.com/office/drawing/2014/main" id="{C69F9078-539C-4FD1-A648-E576F6149BD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4D5D051D-E19F-40F7-960E-531532241533}"/>
              </a:ext>
            </a:extLst>
          </p:cNvPr>
          <p:cNvSpPr>
            <a:spLocks noGrp="1"/>
          </p:cNvSpPr>
          <p:nvPr>
            <p:ph type="sldNum" sz="quarter" idx="12"/>
          </p:nvPr>
        </p:nvSpPr>
        <p:spPr/>
        <p:txBody>
          <a:bodyPr/>
          <a:lstStyle/>
          <a:p>
            <a:fld id="{FFF700D2-071F-440E-A3FF-180D34BA4EC8}" type="slidenum">
              <a:rPr lang="en-GB" smtClean="0"/>
              <a:pPr/>
              <a:t>47</a:t>
            </a:fld>
            <a:endParaRPr lang="en-GB"/>
          </a:p>
        </p:txBody>
      </p:sp>
      <p:pic>
        <p:nvPicPr>
          <p:cNvPr id="11" name="圖片 10">
            <a:extLst>
              <a:ext uri="{FF2B5EF4-FFF2-40B4-BE49-F238E27FC236}">
                <a16:creationId xmlns:a16="http://schemas.microsoft.com/office/drawing/2014/main" id="{C13E9157-6920-45F6-8F14-BB8A182E9A1C}"/>
              </a:ext>
            </a:extLst>
          </p:cNvPr>
          <p:cNvPicPr>
            <a:picLocks noChangeAspect="1"/>
          </p:cNvPicPr>
          <p:nvPr/>
        </p:nvPicPr>
        <p:blipFill>
          <a:blip r:embed="rId3"/>
          <a:stretch>
            <a:fillRect/>
          </a:stretch>
        </p:blipFill>
        <p:spPr>
          <a:xfrm>
            <a:off x="4279952" y="5344576"/>
            <a:ext cx="1844040" cy="1051560"/>
          </a:xfrm>
          <a:prstGeom prst="rect">
            <a:avLst/>
          </a:prstGeom>
        </p:spPr>
      </p:pic>
    </p:spTree>
    <p:extLst>
      <p:ext uri="{BB962C8B-B14F-4D97-AF65-F5344CB8AC3E}">
        <p14:creationId xmlns:p14="http://schemas.microsoft.com/office/powerpoint/2010/main" val="430907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295E999-547E-42CA-8477-240FF70E7AB8}"/>
              </a:ext>
            </a:extLst>
          </p:cNvPr>
          <p:cNvSpPr>
            <a:spLocks noGrp="1"/>
          </p:cNvSpPr>
          <p:nvPr>
            <p:ph type="title"/>
          </p:nvPr>
        </p:nvSpPr>
        <p:spPr/>
        <p:txBody>
          <a:bodyPr/>
          <a:lstStyle/>
          <a:p>
            <a:r>
              <a:rPr lang="en-US" altLang="zh-TW" dirty="0"/>
              <a:t>16.7</a:t>
            </a:r>
            <a:r>
              <a:rPr lang="zh-TW" altLang="en-US" dirty="0"/>
              <a:t> 駐波</a:t>
            </a:r>
          </a:p>
        </p:txBody>
      </p:sp>
      <p:sp>
        <p:nvSpPr>
          <p:cNvPr id="8" name="內容版面配置區 7">
            <a:extLst>
              <a:ext uri="{FF2B5EF4-FFF2-40B4-BE49-F238E27FC236}">
                <a16:creationId xmlns:a16="http://schemas.microsoft.com/office/drawing/2014/main" id="{E6D4B9D4-A196-40E3-A673-9B155A0C49A4}"/>
              </a:ext>
            </a:extLst>
          </p:cNvPr>
          <p:cNvSpPr>
            <a:spLocks noGrp="1"/>
          </p:cNvSpPr>
          <p:nvPr>
            <p:ph sz="half" idx="1"/>
          </p:nvPr>
        </p:nvSpPr>
        <p:spPr>
          <a:xfrm>
            <a:off x="457200" y="1340768"/>
            <a:ext cx="5050904" cy="5040560"/>
          </a:xfrm>
        </p:spPr>
        <p:txBody>
          <a:bodyPr>
            <a:normAutofit/>
          </a:bodyPr>
          <a:lstStyle/>
          <a:p>
            <a:pPr>
              <a:lnSpc>
                <a:spcPts val="4000"/>
              </a:lnSpc>
            </a:pPr>
            <a:r>
              <a:rPr lang="zh-TW" altLang="en-US" dirty="0">
                <a:cs typeface="Times New Roman" pitchFamily="18" charset="0"/>
              </a:rPr>
              <a:t>節點除外，弦上的每一點行簡諧運動且其振幅沿弦變化。</a:t>
            </a:r>
            <a:endParaRPr lang="en-US" altLang="zh-TW" dirty="0">
              <a:cs typeface="Times New Roman" pitchFamily="18" charset="0"/>
            </a:endParaRPr>
          </a:p>
          <a:p>
            <a:pPr>
              <a:lnSpc>
                <a:spcPts val="4000"/>
              </a:lnSpc>
            </a:pPr>
            <a:r>
              <a:rPr lang="zh-TW" altLang="en-US" dirty="0">
                <a:cs typeface="Times New Roman" pitchFamily="18" charset="0"/>
              </a:rPr>
              <a:t>節點發生在 </a:t>
            </a:r>
            <a:r>
              <a:rPr lang="en-US" altLang="zh-TW" dirty="0">
                <a:cs typeface="Times New Roman" pitchFamily="18" charset="0"/>
              </a:rPr>
              <a:t>sin </a:t>
            </a:r>
            <a:r>
              <a:rPr lang="en-US" altLang="zh-TW" i="1" dirty="0" err="1">
                <a:cs typeface="Times New Roman" pitchFamily="18" charset="0"/>
              </a:rPr>
              <a:t>kx</a:t>
            </a:r>
            <a:r>
              <a:rPr lang="en-US" altLang="zh-TW" i="1" dirty="0">
                <a:cs typeface="Times New Roman" pitchFamily="18" charset="0"/>
              </a:rPr>
              <a:t> </a:t>
            </a:r>
            <a:r>
              <a:rPr lang="en-US" altLang="zh-TW" dirty="0">
                <a:cs typeface="Times New Roman" pitchFamily="18" charset="0"/>
              </a:rPr>
              <a:t>= 0 </a:t>
            </a:r>
            <a:r>
              <a:rPr lang="zh-TW" altLang="en-US" dirty="0">
                <a:cs typeface="Times New Roman" pitchFamily="18" charset="0"/>
              </a:rPr>
              <a:t>處，即 </a:t>
            </a:r>
            <a:r>
              <a:rPr lang="en-US" altLang="zh-TW" i="1" dirty="0" err="1">
                <a:cs typeface="Times New Roman" pitchFamily="18" charset="0"/>
              </a:rPr>
              <a:t>kx</a:t>
            </a:r>
            <a:r>
              <a:rPr lang="en-US" altLang="zh-TW" i="1" dirty="0">
                <a:cs typeface="Times New Roman" pitchFamily="18" charset="0"/>
              </a:rPr>
              <a:t> </a:t>
            </a:r>
            <a:r>
              <a:rPr lang="zh-TW" altLang="en-US" dirty="0">
                <a:cs typeface="Times New Roman" pitchFamily="18" charset="0"/>
              </a:rPr>
              <a:t>＝ </a:t>
            </a:r>
            <a:r>
              <a:rPr lang="en-US" altLang="zh-TW" dirty="0">
                <a:cs typeface="Times New Roman" pitchFamily="18" charset="0"/>
              </a:rPr>
              <a:t>0</a:t>
            </a:r>
            <a:r>
              <a:rPr lang="zh-TW" altLang="en-US" dirty="0">
                <a:cs typeface="Times New Roman" pitchFamily="18" charset="0"/>
              </a:rPr>
              <a:t>、</a:t>
            </a:r>
            <a:r>
              <a:rPr lang="en-US" altLang="zh-TW" i="1" dirty="0">
                <a:cs typeface="Times New Roman" pitchFamily="18" charset="0"/>
              </a:rPr>
              <a:t>π</a:t>
            </a:r>
            <a:r>
              <a:rPr lang="zh-TW" altLang="en-US" dirty="0">
                <a:cs typeface="Times New Roman" pitchFamily="18" charset="0"/>
              </a:rPr>
              <a:t>、</a:t>
            </a:r>
            <a:r>
              <a:rPr lang="en-US" altLang="zh-TW" dirty="0">
                <a:cs typeface="Times New Roman" pitchFamily="18" charset="0"/>
              </a:rPr>
              <a:t>2</a:t>
            </a:r>
            <a:r>
              <a:rPr lang="en-US" altLang="zh-TW" i="1" dirty="0">
                <a:cs typeface="Times New Roman" pitchFamily="18" charset="0"/>
              </a:rPr>
              <a:t>π </a:t>
            </a:r>
            <a:r>
              <a:rPr lang="zh-TW" altLang="en-US" dirty="0">
                <a:cs typeface="Times New Roman" pitchFamily="18" charset="0"/>
              </a:rPr>
              <a:t>等等；波腹則發生在 </a:t>
            </a:r>
            <a:r>
              <a:rPr lang="en-US" altLang="zh-TW" dirty="0">
                <a:cs typeface="Times New Roman" pitchFamily="18" charset="0"/>
              </a:rPr>
              <a:t>sin </a:t>
            </a:r>
            <a:r>
              <a:rPr lang="en-US" altLang="zh-TW" i="1" dirty="0" err="1">
                <a:cs typeface="Times New Roman" pitchFamily="18" charset="0"/>
              </a:rPr>
              <a:t>kx</a:t>
            </a:r>
            <a:r>
              <a:rPr lang="en-US" altLang="zh-TW" i="1" dirty="0">
                <a:cs typeface="Times New Roman" pitchFamily="18" charset="0"/>
              </a:rPr>
              <a:t> </a:t>
            </a:r>
            <a:r>
              <a:rPr lang="en-US" altLang="zh-TW" dirty="0">
                <a:cs typeface="Times New Roman" pitchFamily="18" charset="0"/>
              </a:rPr>
              <a:t>= ±1 </a:t>
            </a:r>
            <a:r>
              <a:rPr lang="zh-TW" altLang="en-US" dirty="0">
                <a:cs typeface="Times New Roman" pitchFamily="18" charset="0"/>
              </a:rPr>
              <a:t>的地方，即 </a:t>
            </a:r>
            <a:r>
              <a:rPr lang="en-US" altLang="zh-TW" i="1" dirty="0" err="1">
                <a:cs typeface="Times New Roman" pitchFamily="18" charset="0"/>
              </a:rPr>
              <a:t>kx</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π</a:t>
            </a:r>
            <a:r>
              <a:rPr lang="en-US" altLang="zh-TW" dirty="0">
                <a:cs typeface="Times New Roman" pitchFamily="18" charset="0"/>
              </a:rPr>
              <a:t>/2</a:t>
            </a:r>
            <a:r>
              <a:rPr lang="zh-TW" altLang="en-US" dirty="0">
                <a:cs typeface="Times New Roman" pitchFamily="18" charset="0"/>
              </a:rPr>
              <a:t>，</a:t>
            </a:r>
            <a:r>
              <a:rPr lang="en-US" altLang="zh-TW" dirty="0">
                <a:cs typeface="Times New Roman" pitchFamily="18" charset="0"/>
              </a:rPr>
              <a:t>3</a:t>
            </a:r>
            <a:r>
              <a:rPr lang="en-US" altLang="zh-TW" i="1" dirty="0">
                <a:cs typeface="Times New Roman" pitchFamily="18" charset="0"/>
              </a:rPr>
              <a:t>π</a:t>
            </a:r>
            <a:r>
              <a:rPr lang="en-US" altLang="zh-TW" dirty="0">
                <a:cs typeface="Times New Roman" pitchFamily="18" charset="0"/>
              </a:rPr>
              <a:t>/2</a:t>
            </a:r>
            <a:r>
              <a:rPr lang="zh-TW" altLang="en-US" dirty="0">
                <a:cs typeface="Times New Roman" pitchFamily="18" charset="0"/>
              </a:rPr>
              <a:t>，</a:t>
            </a:r>
            <a:r>
              <a:rPr lang="en-US" altLang="zh-TW" dirty="0">
                <a:cs typeface="Times New Roman" pitchFamily="18" charset="0"/>
              </a:rPr>
              <a:t>5</a:t>
            </a:r>
            <a:r>
              <a:rPr lang="en-US" altLang="zh-TW" i="1" dirty="0">
                <a:cs typeface="Times New Roman" pitchFamily="18" charset="0"/>
              </a:rPr>
              <a:t>π</a:t>
            </a:r>
            <a:r>
              <a:rPr lang="en-US" altLang="zh-TW" dirty="0">
                <a:cs typeface="Times New Roman" pitchFamily="18" charset="0"/>
              </a:rPr>
              <a:t>/2</a:t>
            </a:r>
            <a:r>
              <a:rPr lang="en-US" altLang="zh-TW" i="1" dirty="0">
                <a:cs typeface="Times New Roman" pitchFamily="18" charset="0"/>
              </a:rPr>
              <a:t> </a:t>
            </a:r>
            <a:r>
              <a:rPr lang="zh-TW" altLang="en-US" dirty="0">
                <a:cs typeface="Times New Roman" pitchFamily="18" charset="0"/>
              </a:rPr>
              <a:t>等等。</a:t>
            </a:r>
            <a:endParaRPr lang="en-US" altLang="zh-TW" dirty="0">
              <a:cs typeface="Times New Roman" pitchFamily="18" charset="0"/>
            </a:endParaRPr>
          </a:p>
          <a:p>
            <a:pPr>
              <a:lnSpc>
                <a:spcPts val="4000"/>
              </a:lnSpc>
            </a:pPr>
            <a:r>
              <a:rPr lang="zh-TW" altLang="en-US" dirty="0">
                <a:cs typeface="Times New Roman" pitchFamily="18" charset="0"/>
              </a:rPr>
              <a:t>節點間或波腹間的距離皆為</a:t>
            </a:r>
            <a:r>
              <a:rPr lang="zh-TW" altLang="en-US" i="1" dirty="0">
                <a:cs typeface="Times New Roman" pitchFamily="18" charset="0"/>
              </a:rPr>
              <a:t> </a:t>
            </a:r>
            <a:r>
              <a:rPr lang="en-US" altLang="zh-TW" i="1" dirty="0">
                <a:cs typeface="Times New Roman" pitchFamily="18" charset="0"/>
              </a:rPr>
              <a:t>λ</a:t>
            </a:r>
            <a:r>
              <a:rPr lang="en-US" altLang="zh-TW" dirty="0">
                <a:cs typeface="Times New Roman" pitchFamily="18" charset="0"/>
              </a:rPr>
              <a:t>/2</a:t>
            </a:r>
            <a:r>
              <a:rPr lang="zh-TW" altLang="en-US" dirty="0">
                <a:cs typeface="Times New Roman" pitchFamily="18" charset="0"/>
              </a:rPr>
              <a:t>。</a:t>
            </a:r>
            <a:endParaRPr lang="en-US" altLang="zh-TW" dirty="0">
              <a:cs typeface="Times New Roman" pitchFamily="18" charset="0"/>
            </a:endParaRPr>
          </a:p>
        </p:txBody>
      </p:sp>
      <p:pic>
        <p:nvPicPr>
          <p:cNvPr id="10" name="內容版面配置區 9">
            <a:extLst>
              <a:ext uri="{FF2B5EF4-FFF2-40B4-BE49-F238E27FC236}">
                <a16:creationId xmlns:a16="http://schemas.microsoft.com/office/drawing/2014/main" id="{A5EDBD67-DFD5-4D3F-AAC3-345ECB179E61}"/>
              </a:ext>
            </a:extLst>
          </p:cNvPr>
          <p:cNvPicPr>
            <a:picLocks noGrp="1" noChangeAspect="1"/>
          </p:cNvPicPr>
          <p:nvPr>
            <p:ph sz="half" idx="2"/>
          </p:nvPr>
        </p:nvPicPr>
        <p:blipFill>
          <a:blip r:embed="rId2"/>
          <a:stretch>
            <a:fillRect/>
          </a:stretch>
        </p:blipFill>
        <p:spPr>
          <a:xfrm>
            <a:off x="6228184" y="1341437"/>
            <a:ext cx="1610663" cy="5476903"/>
          </a:xfrm>
          <a:prstGeom prst="rect">
            <a:avLst/>
          </a:prstGeom>
        </p:spPr>
      </p:pic>
      <p:sp>
        <p:nvSpPr>
          <p:cNvPr id="4" name="頁尾版面配置區 3">
            <a:extLst>
              <a:ext uri="{FF2B5EF4-FFF2-40B4-BE49-F238E27FC236}">
                <a16:creationId xmlns:a16="http://schemas.microsoft.com/office/drawing/2014/main" id="{C69F9078-539C-4FD1-A648-E576F6149BD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4D5D051D-E19F-40F7-960E-531532241533}"/>
              </a:ext>
            </a:extLst>
          </p:cNvPr>
          <p:cNvSpPr>
            <a:spLocks noGrp="1"/>
          </p:cNvSpPr>
          <p:nvPr>
            <p:ph type="sldNum" sz="quarter" idx="12"/>
          </p:nvPr>
        </p:nvSpPr>
        <p:spPr/>
        <p:txBody>
          <a:bodyPr/>
          <a:lstStyle/>
          <a:p>
            <a:fld id="{FFF700D2-071F-440E-A3FF-180D34BA4EC8}" type="slidenum">
              <a:rPr lang="en-GB" smtClean="0"/>
              <a:pPr/>
              <a:t>48</a:t>
            </a:fld>
            <a:endParaRPr lang="en-GB"/>
          </a:p>
        </p:txBody>
      </p:sp>
      <p:pic>
        <p:nvPicPr>
          <p:cNvPr id="11" name="圖片 10">
            <a:extLst>
              <a:ext uri="{FF2B5EF4-FFF2-40B4-BE49-F238E27FC236}">
                <a16:creationId xmlns:a16="http://schemas.microsoft.com/office/drawing/2014/main" id="{C13E9157-6920-45F6-8F14-BB8A182E9A1C}"/>
              </a:ext>
            </a:extLst>
          </p:cNvPr>
          <p:cNvPicPr>
            <a:picLocks noChangeAspect="1"/>
          </p:cNvPicPr>
          <p:nvPr/>
        </p:nvPicPr>
        <p:blipFill>
          <a:blip r:embed="rId3"/>
          <a:stretch>
            <a:fillRect/>
          </a:stretch>
        </p:blipFill>
        <p:spPr>
          <a:xfrm>
            <a:off x="4279952" y="5344576"/>
            <a:ext cx="1844040" cy="1051560"/>
          </a:xfrm>
          <a:prstGeom prst="rect">
            <a:avLst/>
          </a:prstGeom>
        </p:spPr>
      </p:pic>
    </p:spTree>
    <p:extLst>
      <p:ext uri="{BB962C8B-B14F-4D97-AF65-F5344CB8AC3E}">
        <p14:creationId xmlns:p14="http://schemas.microsoft.com/office/powerpoint/2010/main" val="907868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D4919B53-C4A4-4D6B-842C-83258F869FEB}"/>
              </a:ext>
            </a:extLst>
          </p:cNvPr>
          <p:cNvSpPr>
            <a:spLocks noGrp="1"/>
          </p:cNvSpPr>
          <p:nvPr>
            <p:ph type="title"/>
          </p:nvPr>
        </p:nvSpPr>
        <p:spPr/>
        <p:txBody>
          <a:bodyPr/>
          <a:lstStyle/>
          <a:p>
            <a:r>
              <a:rPr lang="en-US" altLang="zh-TW" dirty="0"/>
              <a:t>16.8</a:t>
            </a:r>
            <a:r>
              <a:rPr lang="zh-TW" altLang="en-US" dirty="0"/>
              <a:t> 弦上共振駐波</a:t>
            </a:r>
          </a:p>
        </p:txBody>
      </p:sp>
      <p:sp>
        <p:nvSpPr>
          <p:cNvPr id="3" name="內容版面配置區 2">
            <a:extLst>
              <a:ext uri="{FF2B5EF4-FFF2-40B4-BE49-F238E27FC236}">
                <a16:creationId xmlns:a16="http://schemas.microsoft.com/office/drawing/2014/main" id="{60D328FF-F7FD-4039-9E3F-2E175FE8FED9}"/>
              </a:ext>
            </a:extLst>
          </p:cNvPr>
          <p:cNvSpPr>
            <a:spLocks noGrp="1"/>
          </p:cNvSpPr>
          <p:nvPr>
            <p:ph sz="half" idx="1"/>
          </p:nvPr>
        </p:nvSpPr>
        <p:spPr>
          <a:xfrm>
            <a:off x="457200" y="1340768"/>
            <a:ext cx="4562264" cy="5040560"/>
          </a:xfrm>
        </p:spPr>
        <p:txBody>
          <a:bodyPr/>
          <a:lstStyle/>
          <a:p>
            <a:pPr>
              <a:lnSpc>
                <a:spcPts val="4000"/>
              </a:lnSpc>
            </a:pPr>
            <a:r>
              <a:rPr lang="zh-TW" altLang="en-US" dirty="0">
                <a:cs typeface="Times New Roman" pitchFamily="18" charset="0"/>
              </a:rPr>
              <a:t>圖 </a:t>
            </a:r>
            <a:r>
              <a:rPr lang="en-US" altLang="zh-TW" dirty="0">
                <a:cs typeface="Times New Roman" pitchFamily="18" charset="0"/>
              </a:rPr>
              <a:t>16.17 </a:t>
            </a:r>
            <a:r>
              <a:rPr lang="zh-TW" altLang="en-US" dirty="0">
                <a:cs typeface="Times New Roman" pitchFamily="18" charset="0"/>
              </a:rPr>
              <a:t>中弦一端固定於牆上另一端握於手上。假設手產生一波峰如圖 </a:t>
            </a:r>
            <a:r>
              <a:rPr lang="en-US" altLang="zh-TW" dirty="0" err="1">
                <a:cs typeface="Times New Roman" pitchFamily="18" charset="0"/>
              </a:rPr>
              <a:t>16.17a</a:t>
            </a:r>
            <a:r>
              <a:rPr lang="zh-TW" altLang="en-US" dirty="0">
                <a:cs typeface="Times New Roman" pitchFamily="18" charset="0"/>
              </a:rPr>
              <a:t>。</a:t>
            </a:r>
            <a:endParaRPr lang="en-US" altLang="zh-TW" dirty="0">
              <a:cs typeface="Times New Roman" pitchFamily="18" charset="0"/>
            </a:endParaRPr>
          </a:p>
          <a:p>
            <a:pPr>
              <a:lnSpc>
                <a:spcPts val="4000"/>
              </a:lnSpc>
            </a:pPr>
            <a:r>
              <a:rPr lang="zh-TW" altLang="en-US" dirty="0">
                <a:cs typeface="Times New Roman" pitchFamily="18" charset="0"/>
              </a:rPr>
              <a:t>在固定端波峰被反射而且回返時變成波谷，如圖 </a:t>
            </a:r>
            <a:r>
              <a:rPr lang="en-US" altLang="zh-TW" dirty="0" err="1">
                <a:cs typeface="Times New Roman" pitchFamily="18" charset="0"/>
              </a:rPr>
              <a:t>16.17b</a:t>
            </a:r>
            <a:r>
              <a:rPr lang="en-US" altLang="zh-TW" dirty="0">
                <a:cs typeface="Times New Roman" pitchFamily="18" charset="0"/>
              </a:rPr>
              <a:t> </a:t>
            </a:r>
            <a:r>
              <a:rPr lang="zh-TW" altLang="en-US" dirty="0">
                <a:cs typeface="Times New Roman" pitchFamily="18" charset="0"/>
              </a:rPr>
              <a:t>所示。現在假設手開始上下搖動。</a:t>
            </a:r>
            <a:endParaRPr lang="en-US" altLang="zh-TW" dirty="0">
              <a:cs typeface="Times New Roman" pitchFamily="18" charset="0"/>
            </a:endParaRPr>
          </a:p>
        </p:txBody>
      </p:sp>
      <p:pic>
        <p:nvPicPr>
          <p:cNvPr id="11" name="內容版面配置區 10">
            <a:extLst>
              <a:ext uri="{FF2B5EF4-FFF2-40B4-BE49-F238E27FC236}">
                <a16:creationId xmlns:a16="http://schemas.microsoft.com/office/drawing/2014/main" id="{3DA34B91-B544-44D4-B54C-825B60A8A704}"/>
              </a:ext>
            </a:extLst>
          </p:cNvPr>
          <p:cNvPicPr>
            <a:picLocks noGrp="1" noChangeAspect="1"/>
          </p:cNvPicPr>
          <p:nvPr>
            <p:ph sz="half" idx="2"/>
          </p:nvPr>
        </p:nvPicPr>
        <p:blipFill>
          <a:blip r:embed="rId2"/>
          <a:stretch>
            <a:fillRect/>
          </a:stretch>
        </p:blipFill>
        <p:spPr>
          <a:xfrm>
            <a:off x="5019464" y="1552720"/>
            <a:ext cx="3553778" cy="3120390"/>
          </a:xfrm>
          <a:prstGeom prst="rect">
            <a:avLst/>
          </a:prstGeom>
        </p:spPr>
      </p:pic>
      <p:sp>
        <p:nvSpPr>
          <p:cNvPr id="5" name="頁尾版面配置區 4">
            <a:extLst>
              <a:ext uri="{FF2B5EF4-FFF2-40B4-BE49-F238E27FC236}">
                <a16:creationId xmlns:a16="http://schemas.microsoft.com/office/drawing/2014/main" id="{589491FF-876A-483F-89D8-8B47F979DC20}"/>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70D16C65-F44D-4D6C-A1CE-EC5B81E1A6ED}"/>
              </a:ext>
            </a:extLst>
          </p:cNvPr>
          <p:cNvSpPr>
            <a:spLocks noGrp="1"/>
          </p:cNvSpPr>
          <p:nvPr>
            <p:ph type="sldNum" sz="quarter" idx="12"/>
          </p:nvPr>
        </p:nvSpPr>
        <p:spPr/>
        <p:txBody>
          <a:bodyPr/>
          <a:lstStyle/>
          <a:p>
            <a:fld id="{FFF700D2-071F-440E-A3FF-180D34BA4EC8}" type="slidenum">
              <a:rPr lang="en-GB" smtClean="0"/>
              <a:t>49</a:t>
            </a:fld>
            <a:endParaRPr lang="en-GB"/>
          </a:p>
        </p:txBody>
      </p:sp>
      <p:pic>
        <p:nvPicPr>
          <p:cNvPr id="12" name="圖片 11">
            <a:extLst>
              <a:ext uri="{FF2B5EF4-FFF2-40B4-BE49-F238E27FC236}">
                <a16:creationId xmlns:a16="http://schemas.microsoft.com/office/drawing/2014/main" id="{F9AF68BB-85EF-4AF7-8C9F-8B7C8331F450}"/>
              </a:ext>
            </a:extLst>
          </p:cNvPr>
          <p:cNvPicPr>
            <a:picLocks noChangeAspect="1"/>
          </p:cNvPicPr>
          <p:nvPr/>
        </p:nvPicPr>
        <p:blipFill>
          <a:blip r:embed="rId3"/>
          <a:stretch>
            <a:fillRect/>
          </a:stretch>
        </p:blipFill>
        <p:spPr>
          <a:xfrm>
            <a:off x="5024333" y="4869160"/>
            <a:ext cx="3280410" cy="1640205"/>
          </a:xfrm>
          <a:prstGeom prst="rect">
            <a:avLst/>
          </a:prstGeom>
        </p:spPr>
      </p:pic>
    </p:spTree>
    <p:extLst>
      <p:ext uri="{BB962C8B-B14F-4D97-AF65-F5344CB8AC3E}">
        <p14:creationId xmlns:p14="http://schemas.microsoft.com/office/powerpoint/2010/main" val="2691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8D8DB-F024-42A1-9849-1CF587912B2C}"/>
              </a:ext>
            </a:extLst>
          </p:cNvPr>
          <p:cNvSpPr>
            <a:spLocks noGrp="1"/>
          </p:cNvSpPr>
          <p:nvPr>
            <p:ph type="title"/>
          </p:nvPr>
        </p:nvSpPr>
        <p:spPr/>
        <p:txBody>
          <a:bodyPr/>
          <a:lstStyle/>
          <a:p>
            <a:r>
              <a:rPr lang="zh-TW" altLang="en-US" dirty="0">
                <a:latin typeface="標楷體" pitchFamily="65" charset="-120"/>
              </a:rPr>
              <a:t>本章內容</a:t>
            </a:r>
            <a:endParaRPr lang="zh-TW" altLang="en-US" dirty="0"/>
          </a:p>
        </p:txBody>
      </p:sp>
      <p:sp>
        <p:nvSpPr>
          <p:cNvPr id="6" name="內容版面配置區 5">
            <a:extLst>
              <a:ext uri="{FF2B5EF4-FFF2-40B4-BE49-F238E27FC236}">
                <a16:creationId xmlns:a16="http://schemas.microsoft.com/office/drawing/2014/main" id="{2367FAFC-24E5-4C9D-A6B0-F7AC400EA2D2}"/>
              </a:ext>
            </a:extLst>
          </p:cNvPr>
          <p:cNvSpPr>
            <a:spLocks noGrp="1"/>
          </p:cNvSpPr>
          <p:nvPr>
            <p:ph sz="half" idx="1"/>
          </p:nvPr>
        </p:nvSpPr>
        <p:spPr/>
        <p:txBody>
          <a:bodyPr>
            <a:normAutofit/>
          </a:bodyPr>
          <a:lstStyle/>
          <a:p>
            <a:pPr marL="0" indent="0">
              <a:lnSpc>
                <a:spcPct val="100000"/>
              </a:lnSpc>
              <a:buNone/>
            </a:pPr>
            <a:r>
              <a:rPr lang="en-US" altLang="zh-TW" b="1" dirty="0">
                <a:cs typeface="Times New Roman" pitchFamily="18" charset="0"/>
              </a:rPr>
              <a:t>16.1 </a:t>
            </a:r>
            <a:r>
              <a:rPr lang="zh-TW" altLang="en-US" b="1" dirty="0">
                <a:cs typeface="Times New Roman" pitchFamily="18" charset="0"/>
              </a:rPr>
              <a:t>波的特性</a:t>
            </a:r>
          </a:p>
          <a:p>
            <a:pPr marL="0" indent="0">
              <a:lnSpc>
                <a:spcPct val="100000"/>
              </a:lnSpc>
              <a:buNone/>
            </a:pPr>
            <a:r>
              <a:rPr lang="en-US" altLang="zh-TW" b="1" dirty="0">
                <a:cs typeface="Times New Roman" pitchFamily="18" charset="0"/>
              </a:rPr>
              <a:t>16.2 </a:t>
            </a:r>
            <a:r>
              <a:rPr lang="zh-TW" altLang="en-US" b="1" dirty="0">
                <a:cs typeface="Times New Roman" pitchFamily="18" charset="0"/>
              </a:rPr>
              <a:t>波的疊加</a:t>
            </a:r>
          </a:p>
          <a:p>
            <a:pPr marL="0" indent="0">
              <a:lnSpc>
                <a:spcPct val="100000"/>
              </a:lnSpc>
              <a:buNone/>
            </a:pPr>
            <a:r>
              <a:rPr lang="en-US" altLang="zh-TW" b="1" dirty="0">
                <a:cs typeface="Times New Roman" pitchFamily="18" charset="0"/>
              </a:rPr>
              <a:t>16.3 </a:t>
            </a:r>
            <a:r>
              <a:rPr lang="zh-TW" altLang="en-US" b="1" dirty="0">
                <a:cs typeface="Times New Roman" pitchFamily="18" charset="0"/>
              </a:rPr>
              <a:t>弦上脈波的速率</a:t>
            </a:r>
          </a:p>
          <a:p>
            <a:pPr marL="0" indent="0">
              <a:lnSpc>
                <a:spcPct val="100000"/>
              </a:lnSpc>
              <a:buNone/>
            </a:pPr>
            <a:r>
              <a:rPr lang="en-US" altLang="zh-TW" b="1" dirty="0">
                <a:cs typeface="Times New Roman" pitchFamily="18" charset="0"/>
              </a:rPr>
              <a:t>16.4 </a:t>
            </a:r>
            <a:r>
              <a:rPr lang="zh-TW" altLang="en-US" b="1" dirty="0">
                <a:cs typeface="Times New Roman" pitchFamily="18" charset="0"/>
              </a:rPr>
              <a:t>反射及透射</a:t>
            </a:r>
          </a:p>
          <a:p>
            <a:pPr marL="0" indent="0">
              <a:lnSpc>
                <a:spcPct val="100000"/>
              </a:lnSpc>
              <a:buNone/>
            </a:pPr>
            <a:r>
              <a:rPr lang="en-US" altLang="zh-TW" b="1" dirty="0">
                <a:cs typeface="Times New Roman" pitchFamily="18" charset="0"/>
              </a:rPr>
              <a:t>16.5 </a:t>
            </a:r>
            <a:r>
              <a:rPr lang="zh-TW" altLang="en-US" b="1" dirty="0">
                <a:cs typeface="Times New Roman" pitchFamily="18" charset="0"/>
              </a:rPr>
              <a:t>行進波</a:t>
            </a:r>
          </a:p>
          <a:p>
            <a:pPr marL="0" indent="0">
              <a:buNone/>
            </a:pPr>
            <a:endParaRPr lang="zh-TW" altLang="en-US" b="1" dirty="0"/>
          </a:p>
        </p:txBody>
      </p:sp>
      <p:sp>
        <p:nvSpPr>
          <p:cNvPr id="7" name="內容版面配置區 6">
            <a:extLst>
              <a:ext uri="{FF2B5EF4-FFF2-40B4-BE49-F238E27FC236}">
                <a16:creationId xmlns:a16="http://schemas.microsoft.com/office/drawing/2014/main" id="{6B77E917-E844-4910-B94F-43DB2E7D7AF6}"/>
              </a:ext>
            </a:extLst>
          </p:cNvPr>
          <p:cNvSpPr>
            <a:spLocks noGrp="1"/>
          </p:cNvSpPr>
          <p:nvPr>
            <p:ph sz="half" idx="2"/>
          </p:nvPr>
        </p:nvSpPr>
        <p:spPr/>
        <p:txBody>
          <a:bodyPr>
            <a:normAutofit/>
          </a:bodyPr>
          <a:lstStyle/>
          <a:p>
            <a:pPr marL="0" indent="0">
              <a:lnSpc>
                <a:spcPct val="100000"/>
              </a:lnSpc>
              <a:buNone/>
            </a:pPr>
            <a:r>
              <a:rPr lang="en-US" altLang="zh-TW" b="1" dirty="0">
                <a:cs typeface="Times New Roman" pitchFamily="18" charset="0"/>
              </a:rPr>
              <a:t>16.6 </a:t>
            </a:r>
            <a:r>
              <a:rPr lang="zh-TW" altLang="en-US" b="1" dirty="0">
                <a:cs typeface="Times New Roman" pitchFamily="18" charset="0"/>
              </a:rPr>
              <a:t>行進諧波</a:t>
            </a:r>
          </a:p>
          <a:p>
            <a:pPr marL="0" indent="0">
              <a:lnSpc>
                <a:spcPct val="100000"/>
              </a:lnSpc>
              <a:buNone/>
            </a:pPr>
            <a:r>
              <a:rPr lang="en-US" altLang="zh-TW" b="1" dirty="0">
                <a:cs typeface="Times New Roman" pitchFamily="18" charset="0"/>
              </a:rPr>
              <a:t>16.7 </a:t>
            </a:r>
            <a:r>
              <a:rPr lang="zh-TW" altLang="en-US" b="1" dirty="0">
                <a:cs typeface="Times New Roman" pitchFamily="18" charset="0"/>
              </a:rPr>
              <a:t>駐波</a:t>
            </a:r>
          </a:p>
          <a:p>
            <a:pPr marL="0" indent="0">
              <a:lnSpc>
                <a:spcPct val="100000"/>
              </a:lnSpc>
              <a:buNone/>
            </a:pPr>
            <a:r>
              <a:rPr lang="en-US" altLang="zh-TW" b="1" dirty="0">
                <a:cs typeface="Times New Roman" pitchFamily="18" charset="0"/>
              </a:rPr>
              <a:t>16.8 </a:t>
            </a:r>
            <a:r>
              <a:rPr lang="zh-TW" altLang="en-US" b="1" dirty="0">
                <a:cs typeface="Times New Roman" pitchFamily="18" charset="0"/>
              </a:rPr>
              <a:t>弦上共振駐波</a:t>
            </a:r>
          </a:p>
          <a:p>
            <a:pPr marL="0" indent="0">
              <a:lnSpc>
                <a:spcPct val="100000"/>
              </a:lnSpc>
              <a:buNone/>
            </a:pPr>
            <a:r>
              <a:rPr lang="en-US" altLang="zh-TW" b="1" dirty="0">
                <a:cs typeface="Times New Roman" pitchFamily="18" charset="0"/>
              </a:rPr>
              <a:t>16.9 </a:t>
            </a:r>
            <a:r>
              <a:rPr lang="zh-TW" altLang="en-US" b="1" dirty="0">
                <a:cs typeface="Times New Roman" pitchFamily="18" charset="0"/>
              </a:rPr>
              <a:t>波動方程式</a:t>
            </a:r>
          </a:p>
          <a:p>
            <a:pPr marL="0" indent="0">
              <a:lnSpc>
                <a:spcPct val="100000"/>
              </a:lnSpc>
              <a:buNone/>
            </a:pPr>
            <a:r>
              <a:rPr lang="en-US" altLang="zh-TW" b="1" dirty="0">
                <a:cs typeface="Times New Roman" pitchFamily="18" charset="0"/>
              </a:rPr>
              <a:t>16.10 </a:t>
            </a:r>
            <a:r>
              <a:rPr lang="zh-TW" altLang="en-US" b="1" dirty="0">
                <a:cs typeface="Times New Roman" pitchFamily="18" charset="0"/>
              </a:rPr>
              <a:t>弦上能量的傳輸</a:t>
            </a:r>
          </a:p>
          <a:p>
            <a:pPr marL="0" indent="0">
              <a:buNone/>
            </a:pPr>
            <a:endParaRPr lang="zh-TW" altLang="en-US" b="1" dirty="0"/>
          </a:p>
        </p:txBody>
      </p:sp>
      <p:sp>
        <p:nvSpPr>
          <p:cNvPr id="4" name="頁尾版面配置區 3">
            <a:extLst>
              <a:ext uri="{FF2B5EF4-FFF2-40B4-BE49-F238E27FC236}">
                <a16:creationId xmlns:a16="http://schemas.microsoft.com/office/drawing/2014/main" id="{C2E4BAA0-8B9A-4672-8892-5246C6ABCF7E}"/>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F7EE246B-F2B8-4A4A-AC51-722C5C74505B}"/>
              </a:ext>
            </a:extLst>
          </p:cNvPr>
          <p:cNvSpPr>
            <a:spLocks noGrp="1"/>
          </p:cNvSpPr>
          <p:nvPr>
            <p:ph type="sldNum" sz="quarter" idx="12"/>
          </p:nvPr>
        </p:nvSpPr>
        <p:spPr/>
        <p:txBody>
          <a:bodyPr/>
          <a:lstStyle/>
          <a:p>
            <a:fld id="{FFF700D2-071F-440E-A3FF-180D34BA4EC8}" type="slidenum">
              <a:rPr lang="en-GB" smtClean="0"/>
              <a:t>5</a:t>
            </a:fld>
            <a:endParaRPr lang="en-GB"/>
          </a:p>
        </p:txBody>
      </p:sp>
    </p:spTree>
    <p:extLst>
      <p:ext uri="{BB962C8B-B14F-4D97-AF65-F5344CB8AC3E}">
        <p14:creationId xmlns:p14="http://schemas.microsoft.com/office/powerpoint/2010/main" val="2040536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D4919B53-C4A4-4D6B-842C-83258F869FEB}"/>
              </a:ext>
            </a:extLst>
          </p:cNvPr>
          <p:cNvSpPr>
            <a:spLocks noGrp="1"/>
          </p:cNvSpPr>
          <p:nvPr>
            <p:ph type="title"/>
          </p:nvPr>
        </p:nvSpPr>
        <p:spPr/>
        <p:txBody>
          <a:bodyPr/>
          <a:lstStyle/>
          <a:p>
            <a:r>
              <a:rPr lang="en-US" altLang="zh-TW" dirty="0"/>
              <a:t>16.8</a:t>
            </a:r>
            <a:r>
              <a:rPr lang="zh-TW" altLang="en-US" dirty="0"/>
              <a:t> 弦上共振駐波</a:t>
            </a:r>
          </a:p>
        </p:txBody>
      </p:sp>
      <p:sp>
        <p:nvSpPr>
          <p:cNvPr id="3" name="內容版面配置區 2">
            <a:extLst>
              <a:ext uri="{FF2B5EF4-FFF2-40B4-BE49-F238E27FC236}">
                <a16:creationId xmlns:a16="http://schemas.microsoft.com/office/drawing/2014/main" id="{60D328FF-F7FD-4039-9E3F-2E175FE8FED9}"/>
              </a:ext>
            </a:extLst>
          </p:cNvPr>
          <p:cNvSpPr>
            <a:spLocks noGrp="1"/>
          </p:cNvSpPr>
          <p:nvPr>
            <p:ph sz="half" idx="1"/>
          </p:nvPr>
        </p:nvSpPr>
        <p:spPr>
          <a:xfrm>
            <a:off x="457200" y="1340768"/>
            <a:ext cx="4762872" cy="5040560"/>
          </a:xfrm>
        </p:spPr>
        <p:txBody>
          <a:bodyPr/>
          <a:lstStyle/>
          <a:p>
            <a:pPr>
              <a:lnSpc>
                <a:spcPts val="4000"/>
              </a:lnSpc>
            </a:pPr>
            <a:r>
              <a:rPr lang="zh-TW" altLang="en-US" dirty="0">
                <a:cs typeface="Times New Roman" pitchFamily="18" charset="0"/>
              </a:rPr>
              <a:t>如果脈波一次往返所花的時間是手振動時間間隔的整倍數，則此系統將形成共振。</a:t>
            </a:r>
            <a:endParaRPr lang="en-US" altLang="zh-TW" dirty="0">
              <a:cs typeface="Times New Roman" pitchFamily="18" charset="0"/>
            </a:endParaRPr>
          </a:p>
          <a:p>
            <a:pPr>
              <a:lnSpc>
                <a:spcPts val="4000"/>
              </a:lnSpc>
            </a:pPr>
            <a:r>
              <a:rPr lang="zh-TW" altLang="en-US" dirty="0">
                <a:cs typeface="Times New Roman" pitchFamily="18" charset="0"/>
              </a:rPr>
              <a:t>弦上反向的連續波形成一駐波。這些邊界條件強制只有特定的頻率及波長存在，這些波稱為</a:t>
            </a:r>
            <a:r>
              <a:rPr lang="zh-TW" altLang="en-US" b="1" dirty="0">
                <a:solidFill>
                  <a:srgbClr val="C00000"/>
                </a:solidFill>
                <a:cs typeface="Times New Roman" pitchFamily="18" charset="0"/>
              </a:rPr>
              <a:t>共振駐波</a:t>
            </a:r>
            <a:r>
              <a:rPr lang="en-US" altLang="zh-TW" dirty="0">
                <a:cs typeface="Times New Roman" pitchFamily="18" charset="0"/>
              </a:rPr>
              <a:t>(resonant standing waves)</a:t>
            </a:r>
            <a:r>
              <a:rPr lang="zh-TW" altLang="en-US" dirty="0">
                <a:cs typeface="Times New Roman" pitchFamily="18" charset="0"/>
              </a:rPr>
              <a:t>。</a:t>
            </a:r>
          </a:p>
        </p:txBody>
      </p:sp>
      <p:pic>
        <p:nvPicPr>
          <p:cNvPr id="11" name="內容版面配置區 10">
            <a:extLst>
              <a:ext uri="{FF2B5EF4-FFF2-40B4-BE49-F238E27FC236}">
                <a16:creationId xmlns:a16="http://schemas.microsoft.com/office/drawing/2014/main" id="{3DA34B91-B544-44D4-B54C-825B60A8A704}"/>
              </a:ext>
            </a:extLst>
          </p:cNvPr>
          <p:cNvPicPr>
            <a:picLocks noGrp="1" noChangeAspect="1"/>
          </p:cNvPicPr>
          <p:nvPr>
            <p:ph sz="half" idx="2"/>
          </p:nvPr>
        </p:nvPicPr>
        <p:blipFill>
          <a:blip r:embed="rId2"/>
          <a:stretch>
            <a:fillRect/>
          </a:stretch>
        </p:blipFill>
        <p:spPr>
          <a:xfrm>
            <a:off x="5019464" y="1552720"/>
            <a:ext cx="3553778" cy="3120390"/>
          </a:xfrm>
          <a:prstGeom prst="rect">
            <a:avLst/>
          </a:prstGeom>
        </p:spPr>
      </p:pic>
      <p:sp>
        <p:nvSpPr>
          <p:cNvPr id="5" name="頁尾版面配置區 4">
            <a:extLst>
              <a:ext uri="{FF2B5EF4-FFF2-40B4-BE49-F238E27FC236}">
                <a16:creationId xmlns:a16="http://schemas.microsoft.com/office/drawing/2014/main" id="{589491FF-876A-483F-89D8-8B47F979DC20}"/>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70D16C65-F44D-4D6C-A1CE-EC5B81E1A6ED}"/>
              </a:ext>
            </a:extLst>
          </p:cNvPr>
          <p:cNvSpPr>
            <a:spLocks noGrp="1"/>
          </p:cNvSpPr>
          <p:nvPr>
            <p:ph type="sldNum" sz="quarter" idx="12"/>
          </p:nvPr>
        </p:nvSpPr>
        <p:spPr/>
        <p:txBody>
          <a:bodyPr/>
          <a:lstStyle/>
          <a:p>
            <a:fld id="{FFF700D2-071F-440E-A3FF-180D34BA4EC8}" type="slidenum">
              <a:rPr lang="en-GB" smtClean="0"/>
              <a:t>50</a:t>
            </a:fld>
            <a:endParaRPr lang="en-GB"/>
          </a:p>
        </p:txBody>
      </p:sp>
      <p:pic>
        <p:nvPicPr>
          <p:cNvPr id="12" name="圖片 11">
            <a:extLst>
              <a:ext uri="{FF2B5EF4-FFF2-40B4-BE49-F238E27FC236}">
                <a16:creationId xmlns:a16="http://schemas.microsoft.com/office/drawing/2014/main" id="{F9AF68BB-85EF-4AF7-8C9F-8B7C8331F450}"/>
              </a:ext>
            </a:extLst>
          </p:cNvPr>
          <p:cNvPicPr>
            <a:picLocks noChangeAspect="1"/>
          </p:cNvPicPr>
          <p:nvPr/>
        </p:nvPicPr>
        <p:blipFill>
          <a:blip r:embed="rId3"/>
          <a:stretch>
            <a:fillRect/>
          </a:stretch>
        </p:blipFill>
        <p:spPr>
          <a:xfrm>
            <a:off x="5024333" y="4869160"/>
            <a:ext cx="3280410" cy="1640205"/>
          </a:xfrm>
          <a:prstGeom prst="rect">
            <a:avLst/>
          </a:prstGeom>
        </p:spPr>
      </p:pic>
    </p:spTree>
    <p:extLst>
      <p:ext uri="{BB962C8B-B14F-4D97-AF65-F5344CB8AC3E}">
        <p14:creationId xmlns:p14="http://schemas.microsoft.com/office/powerpoint/2010/main" val="3197334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7D6FBD-945E-4B34-B5FC-70E36AD31A50}"/>
              </a:ext>
            </a:extLst>
          </p:cNvPr>
          <p:cNvSpPr>
            <a:spLocks noGrp="1"/>
          </p:cNvSpPr>
          <p:nvPr>
            <p:ph type="title"/>
          </p:nvPr>
        </p:nvSpPr>
        <p:spPr/>
        <p:txBody>
          <a:bodyPr/>
          <a:lstStyle/>
          <a:p>
            <a:r>
              <a:rPr lang="en-US" altLang="zh-TW" dirty="0"/>
              <a:t>16.8</a:t>
            </a:r>
            <a:r>
              <a:rPr lang="zh-TW" altLang="en-US" dirty="0"/>
              <a:t> 弦上共振駐波</a:t>
            </a:r>
          </a:p>
        </p:txBody>
      </p:sp>
      <p:sp>
        <p:nvSpPr>
          <p:cNvPr id="3" name="內容版面配置區 2">
            <a:extLst>
              <a:ext uri="{FF2B5EF4-FFF2-40B4-BE49-F238E27FC236}">
                <a16:creationId xmlns:a16="http://schemas.microsoft.com/office/drawing/2014/main" id="{36A39BA3-F1EC-4F5C-9C68-8118EA40AC23}"/>
              </a:ext>
            </a:extLst>
          </p:cNvPr>
          <p:cNvSpPr>
            <a:spLocks noGrp="1"/>
          </p:cNvSpPr>
          <p:nvPr>
            <p:ph sz="half" idx="1"/>
          </p:nvPr>
        </p:nvSpPr>
        <p:spPr>
          <a:xfrm>
            <a:off x="457200" y="1340768"/>
            <a:ext cx="5177314" cy="5040560"/>
          </a:xfrm>
        </p:spPr>
        <p:txBody>
          <a:bodyPr>
            <a:normAutofit/>
          </a:bodyPr>
          <a:lstStyle/>
          <a:p>
            <a:pPr>
              <a:lnSpc>
                <a:spcPts val="4000"/>
              </a:lnSpc>
            </a:pPr>
            <a:r>
              <a:rPr lang="zh-TW" altLang="en-US" dirty="0">
                <a:cs typeface="Times New Roman" pitchFamily="18" charset="0"/>
              </a:rPr>
              <a:t>如果弦為完全彈性且脈波形狀為正弦式的，則當固定端間距離為半波長時共振條件首度產生，如圖 </a:t>
            </a:r>
            <a:r>
              <a:rPr lang="en-US" altLang="zh-TW" dirty="0">
                <a:cs typeface="Times New Roman" pitchFamily="18" charset="0"/>
              </a:rPr>
              <a:t>16.18 </a:t>
            </a:r>
            <a:r>
              <a:rPr lang="zh-TW" altLang="en-US" dirty="0">
                <a:cs typeface="Times New Roman" pitchFamily="18" charset="0"/>
              </a:rPr>
              <a:t>所示。</a:t>
            </a:r>
            <a:endParaRPr lang="en-US" altLang="zh-TW" dirty="0">
              <a:cs typeface="Times New Roman" pitchFamily="18" charset="0"/>
            </a:endParaRPr>
          </a:p>
          <a:p>
            <a:pPr>
              <a:lnSpc>
                <a:spcPts val="4000"/>
              </a:lnSpc>
            </a:pPr>
            <a:r>
              <a:rPr lang="zh-TW" altLang="en-US" dirty="0">
                <a:cs typeface="Times New Roman" pitchFamily="18" charset="0"/>
              </a:rPr>
              <a:t>由 </a:t>
            </a:r>
            <a:r>
              <a:rPr lang="en-US" altLang="zh-TW" i="1" dirty="0">
                <a:cs typeface="Times New Roman" pitchFamily="18" charset="0"/>
              </a:rPr>
              <a:t>L </a:t>
            </a:r>
            <a:r>
              <a:rPr lang="en-US" altLang="zh-TW" dirty="0">
                <a:cs typeface="Times New Roman" pitchFamily="18" charset="0"/>
              </a:rPr>
              <a:t>=</a:t>
            </a:r>
            <a:r>
              <a:rPr lang="en-US" altLang="zh-TW" i="1" dirty="0">
                <a:cs typeface="Times New Roman" pitchFamily="18" charset="0"/>
              </a:rPr>
              <a:t> λ</a:t>
            </a:r>
            <a:r>
              <a:rPr lang="en-US" altLang="zh-TW" dirty="0">
                <a:cs typeface="Times New Roman" pitchFamily="18" charset="0"/>
              </a:rPr>
              <a:t>/2</a:t>
            </a:r>
            <a:r>
              <a:rPr lang="en-US" altLang="zh-TW" i="1" dirty="0">
                <a:cs typeface="Times New Roman" pitchFamily="18" charset="0"/>
              </a:rPr>
              <a:t> </a:t>
            </a:r>
            <a:r>
              <a:rPr lang="zh-TW" altLang="en-US" dirty="0">
                <a:cs typeface="Times New Roman" pitchFamily="18" charset="0"/>
              </a:rPr>
              <a:t>及 </a:t>
            </a:r>
            <a:r>
              <a:rPr lang="en-US" altLang="zh-TW" i="1" dirty="0">
                <a:cs typeface="Times New Roman" pitchFamily="18" charset="0"/>
              </a:rPr>
              <a:t>υ</a:t>
            </a:r>
            <a:r>
              <a:rPr lang="en-US" altLang="zh-TW" dirty="0">
                <a:cs typeface="Times New Roman" pitchFamily="18" charset="0"/>
              </a:rPr>
              <a:t> =</a:t>
            </a:r>
            <a:r>
              <a:rPr lang="en-US" altLang="zh-TW" i="1" dirty="0">
                <a:cs typeface="Times New Roman" pitchFamily="18" charset="0"/>
              </a:rPr>
              <a:t> f λ </a:t>
            </a:r>
            <a:r>
              <a:rPr lang="zh-TW" altLang="en-US" dirty="0">
                <a:cs typeface="Times New Roman" pitchFamily="18" charset="0"/>
              </a:rPr>
              <a:t>得出</a:t>
            </a:r>
            <a:r>
              <a:rPr lang="zh-TW" altLang="en-US" b="1" dirty="0">
                <a:solidFill>
                  <a:srgbClr val="C00000"/>
                </a:solidFill>
                <a:cs typeface="Times New Roman" pitchFamily="18" charset="0"/>
              </a:rPr>
              <a:t>基本</a:t>
            </a:r>
            <a:r>
              <a:rPr lang="en-US" altLang="zh-TW" dirty="0">
                <a:cs typeface="Times New Roman" pitchFamily="18" charset="0"/>
              </a:rPr>
              <a:t>(fundamental)</a:t>
            </a:r>
            <a:r>
              <a:rPr lang="zh-TW" altLang="en-US" dirty="0">
                <a:cs typeface="Times New Roman" pitchFamily="18" charset="0"/>
              </a:rPr>
              <a:t>頻率或</a:t>
            </a:r>
            <a:r>
              <a:rPr lang="zh-TW" altLang="en-US" b="1" dirty="0">
                <a:solidFill>
                  <a:srgbClr val="C00000"/>
                </a:solidFill>
                <a:cs typeface="Times New Roman" pitchFamily="18" charset="0"/>
              </a:rPr>
              <a:t>第一諧波</a:t>
            </a:r>
            <a:r>
              <a:rPr lang="en-US" altLang="zh-TW" dirty="0">
                <a:cs typeface="Times New Roman" pitchFamily="18" charset="0"/>
              </a:rPr>
              <a:t>(first harmonic)</a:t>
            </a:r>
            <a:r>
              <a:rPr lang="zh-TW" altLang="en-US" dirty="0">
                <a:cs typeface="Times New Roman" pitchFamily="18" charset="0"/>
              </a:rPr>
              <a:t>為 </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υ/</a:t>
            </a:r>
            <a:r>
              <a:rPr lang="en-US" altLang="zh-TW" dirty="0" err="1">
                <a:cs typeface="Times New Roman" pitchFamily="18" charset="0"/>
              </a:rPr>
              <a:t>2</a:t>
            </a:r>
            <a:r>
              <a:rPr lang="en-US" altLang="zh-TW" i="1" dirty="0" err="1">
                <a:cs typeface="Times New Roman" pitchFamily="18" charset="0"/>
              </a:rPr>
              <a:t>L</a:t>
            </a:r>
            <a:r>
              <a:rPr lang="zh-TW" altLang="en-US" dirty="0">
                <a:cs typeface="Times New Roman" pitchFamily="18" charset="0"/>
              </a:rPr>
              <a:t>，為此弦所能振動的最低頻率。</a:t>
            </a:r>
            <a:endParaRPr lang="en-US" altLang="zh-TW" dirty="0">
              <a:cs typeface="Times New Roman" pitchFamily="18" charset="0"/>
            </a:endParaRPr>
          </a:p>
        </p:txBody>
      </p:sp>
      <p:pic>
        <p:nvPicPr>
          <p:cNvPr id="7" name="內容版面配置區 6">
            <a:extLst>
              <a:ext uri="{FF2B5EF4-FFF2-40B4-BE49-F238E27FC236}">
                <a16:creationId xmlns:a16="http://schemas.microsoft.com/office/drawing/2014/main" id="{3B3F60F6-0000-4F1F-8A7C-175E4D74AEFF}"/>
              </a:ext>
            </a:extLst>
          </p:cNvPr>
          <p:cNvPicPr>
            <a:picLocks noGrp="1" noChangeAspect="1"/>
          </p:cNvPicPr>
          <p:nvPr>
            <p:ph sz="half" idx="2"/>
          </p:nvPr>
        </p:nvPicPr>
        <p:blipFill>
          <a:blip r:embed="rId2"/>
          <a:stretch>
            <a:fillRect/>
          </a:stretch>
        </p:blipFill>
        <p:spPr>
          <a:xfrm>
            <a:off x="5634514" y="1700808"/>
            <a:ext cx="3052286" cy="3033713"/>
          </a:xfrm>
          <a:prstGeom prst="rect">
            <a:avLst/>
          </a:prstGeom>
        </p:spPr>
      </p:pic>
      <p:sp>
        <p:nvSpPr>
          <p:cNvPr id="5" name="頁尾版面配置區 4">
            <a:extLst>
              <a:ext uri="{FF2B5EF4-FFF2-40B4-BE49-F238E27FC236}">
                <a16:creationId xmlns:a16="http://schemas.microsoft.com/office/drawing/2014/main" id="{B1C4372D-7C96-4AF6-ABDA-950AAC144C0E}"/>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05EB4F2E-0B87-4DD9-B188-51AB296154C6}"/>
              </a:ext>
            </a:extLst>
          </p:cNvPr>
          <p:cNvSpPr>
            <a:spLocks noGrp="1"/>
          </p:cNvSpPr>
          <p:nvPr>
            <p:ph type="sldNum" sz="quarter" idx="12"/>
          </p:nvPr>
        </p:nvSpPr>
        <p:spPr/>
        <p:txBody>
          <a:bodyPr/>
          <a:lstStyle/>
          <a:p>
            <a:fld id="{FFF700D2-071F-440E-A3FF-180D34BA4EC8}" type="slidenum">
              <a:rPr lang="en-GB" smtClean="0"/>
              <a:t>51</a:t>
            </a:fld>
            <a:endParaRPr lang="en-GB"/>
          </a:p>
        </p:txBody>
      </p:sp>
    </p:spTree>
    <p:extLst>
      <p:ext uri="{BB962C8B-B14F-4D97-AF65-F5344CB8AC3E}">
        <p14:creationId xmlns:p14="http://schemas.microsoft.com/office/powerpoint/2010/main" val="2875745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A52E433-4235-4343-912B-0CEE12B3A54F}"/>
              </a:ext>
            </a:extLst>
          </p:cNvPr>
          <p:cNvSpPr>
            <a:spLocks noGrp="1"/>
          </p:cNvSpPr>
          <p:nvPr>
            <p:ph type="title"/>
          </p:nvPr>
        </p:nvSpPr>
        <p:spPr/>
        <p:txBody>
          <a:bodyPr/>
          <a:lstStyle/>
          <a:p>
            <a:r>
              <a:rPr lang="en-US" altLang="zh-TW" dirty="0"/>
              <a:t>16.8</a:t>
            </a:r>
            <a:r>
              <a:rPr lang="zh-TW" altLang="en-US" dirty="0"/>
              <a:t> 弦上共振駐波</a:t>
            </a:r>
          </a:p>
        </p:txBody>
      </p:sp>
      <p:sp>
        <p:nvSpPr>
          <p:cNvPr id="8" name="內容版面配置區 7">
            <a:extLst>
              <a:ext uri="{FF2B5EF4-FFF2-40B4-BE49-F238E27FC236}">
                <a16:creationId xmlns:a16="http://schemas.microsoft.com/office/drawing/2014/main" id="{4206FEC2-69ED-43A2-B0B4-E0B28EECB0B2}"/>
              </a:ext>
            </a:extLst>
          </p:cNvPr>
          <p:cNvSpPr>
            <a:spLocks noGrp="1"/>
          </p:cNvSpPr>
          <p:nvPr>
            <p:ph idx="1"/>
          </p:nvPr>
        </p:nvSpPr>
        <p:spPr/>
        <p:txBody>
          <a:bodyPr/>
          <a:lstStyle/>
          <a:p>
            <a:r>
              <a:rPr lang="zh-TW" altLang="en-US" dirty="0">
                <a:cs typeface="Times New Roman" pitchFamily="18" charset="0"/>
              </a:rPr>
              <a:t>若端點間為一個波長，如圖</a:t>
            </a:r>
            <a:r>
              <a:rPr lang="en-US" altLang="zh-TW" dirty="0">
                <a:cs typeface="Times New Roman" pitchFamily="18" charset="0"/>
              </a:rPr>
              <a:t>16.19</a:t>
            </a:r>
            <a:r>
              <a:rPr lang="zh-TW" altLang="en-US" dirty="0">
                <a:cs typeface="Times New Roman" pitchFamily="18" charset="0"/>
              </a:rPr>
              <a:t>，相當於第二諧波 </a:t>
            </a:r>
            <a:r>
              <a:rPr lang="en-US" altLang="zh-TW" i="1" dirty="0">
                <a:cs typeface="Times New Roman" pitchFamily="18" charset="0"/>
              </a:rPr>
              <a:t>λ </a:t>
            </a:r>
            <a:r>
              <a:rPr lang="en-US" altLang="zh-TW" dirty="0">
                <a:cs typeface="Times New Roman" pitchFamily="18" charset="0"/>
              </a:rPr>
              <a:t>=</a:t>
            </a:r>
            <a:r>
              <a:rPr lang="en-US" altLang="zh-TW" i="1" dirty="0">
                <a:cs typeface="Times New Roman" pitchFamily="18" charset="0"/>
              </a:rPr>
              <a:t> L </a:t>
            </a:r>
            <a:r>
              <a:rPr lang="zh-TW" altLang="en-US" dirty="0">
                <a:cs typeface="Times New Roman" pitchFamily="18" charset="0"/>
              </a:rPr>
              <a:t>及頻率 </a:t>
            </a:r>
            <a:r>
              <a:rPr lang="en-US" altLang="zh-TW" i="1" dirty="0" err="1">
                <a:cs typeface="Times New Roman" pitchFamily="18" charset="0"/>
              </a:rPr>
              <a:t>f</a:t>
            </a:r>
            <a:r>
              <a:rPr lang="en-US" altLang="zh-TW" baseline="-25000" dirty="0" err="1">
                <a:cs typeface="Times New Roman" pitchFamily="18" charset="0"/>
              </a:rPr>
              <a:t>2</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υ/L </a:t>
            </a:r>
            <a:r>
              <a:rPr lang="en-US" altLang="zh-TW" dirty="0">
                <a:cs typeface="Times New Roman" pitchFamily="18" charset="0"/>
              </a:rPr>
              <a:t>= </a:t>
            </a:r>
            <a:r>
              <a:rPr lang="en-US" altLang="zh-TW" dirty="0" err="1">
                <a:cs typeface="Times New Roman" pitchFamily="18" charset="0"/>
              </a:rPr>
              <a:t>2</a:t>
            </a:r>
            <a:r>
              <a:rPr lang="en-US" altLang="zh-TW" i="1" dirty="0" err="1">
                <a:cs typeface="Times New Roman" pitchFamily="18" charset="0"/>
              </a:rPr>
              <a:t>f</a:t>
            </a:r>
            <a:r>
              <a:rPr lang="en-US" altLang="zh-TW" baseline="-25000" dirty="0" err="1">
                <a:cs typeface="Times New Roman" pitchFamily="18" charset="0"/>
              </a:rPr>
              <a:t>1</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圖 </a:t>
            </a:r>
            <a:r>
              <a:rPr lang="en-US" altLang="zh-TW" dirty="0">
                <a:cs typeface="Times New Roman" pitchFamily="18" charset="0"/>
              </a:rPr>
              <a:t>16.19 </a:t>
            </a:r>
            <a:r>
              <a:rPr lang="zh-TW" altLang="en-US" dirty="0">
                <a:cs typeface="Times New Roman" pitchFamily="18" charset="0"/>
              </a:rPr>
              <a:t>也顯示於 </a:t>
            </a:r>
            <a:r>
              <a:rPr lang="en-US" altLang="zh-TW" dirty="0">
                <a:cs typeface="Times New Roman" pitchFamily="18" charset="0"/>
              </a:rPr>
              <a:t>1/2 </a:t>
            </a:r>
            <a:r>
              <a:rPr lang="zh-TW" altLang="en-US" dirty="0">
                <a:cs typeface="Times New Roman" pitchFamily="18" charset="0"/>
              </a:rPr>
              <a:t>周期之內不同段落間位移和速度的變化。僅當弦長為半波長的整數倍時，共振駐波才能存在。</a:t>
            </a:r>
          </a:p>
          <a:p>
            <a:endParaRPr lang="zh-TW" altLang="en-US" dirty="0"/>
          </a:p>
        </p:txBody>
      </p:sp>
      <p:sp>
        <p:nvSpPr>
          <p:cNvPr id="5" name="頁尾版面配置區 4">
            <a:extLst>
              <a:ext uri="{FF2B5EF4-FFF2-40B4-BE49-F238E27FC236}">
                <a16:creationId xmlns:a16="http://schemas.microsoft.com/office/drawing/2014/main" id="{312A885A-898F-4941-A574-508CC4FF87C6}"/>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0CDA25B3-BFE0-4FBB-8E74-35788E7C040C}"/>
              </a:ext>
            </a:extLst>
          </p:cNvPr>
          <p:cNvSpPr>
            <a:spLocks noGrp="1"/>
          </p:cNvSpPr>
          <p:nvPr>
            <p:ph type="sldNum" sz="quarter" idx="12"/>
          </p:nvPr>
        </p:nvSpPr>
        <p:spPr/>
        <p:txBody>
          <a:bodyPr/>
          <a:lstStyle/>
          <a:p>
            <a:fld id="{FFF700D2-071F-440E-A3FF-180D34BA4EC8}" type="slidenum">
              <a:rPr lang="en-GB" smtClean="0"/>
              <a:t>52</a:t>
            </a:fld>
            <a:endParaRPr lang="en-GB"/>
          </a:p>
        </p:txBody>
      </p:sp>
      <p:pic>
        <p:nvPicPr>
          <p:cNvPr id="9" name="內容版面配置區 5">
            <a:extLst>
              <a:ext uri="{FF2B5EF4-FFF2-40B4-BE49-F238E27FC236}">
                <a16:creationId xmlns:a16="http://schemas.microsoft.com/office/drawing/2014/main" id="{3A41D4C6-A1CB-4BD9-9FEE-3ED496B28019}"/>
              </a:ext>
            </a:extLst>
          </p:cNvPr>
          <p:cNvPicPr>
            <a:picLocks noChangeAspect="1"/>
          </p:cNvPicPr>
          <p:nvPr/>
        </p:nvPicPr>
        <p:blipFill>
          <a:blip r:embed="rId2"/>
          <a:stretch>
            <a:fillRect/>
          </a:stretch>
        </p:blipFill>
        <p:spPr>
          <a:xfrm>
            <a:off x="457200" y="3966585"/>
            <a:ext cx="8229600" cy="2054703"/>
          </a:xfrm>
          <a:prstGeom prst="rect">
            <a:avLst/>
          </a:prstGeom>
          <a:noFill/>
        </p:spPr>
      </p:pic>
    </p:spTree>
    <p:extLst>
      <p:ext uri="{BB962C8B-B14F-4D97-AF65-F5344CB8AC3E}">
        <p14:creationId xmlns:p14="http://schemas.microsoft.com/office/powerpoint/2010/main" val="264646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A52E433-4235-4343-912B-0CEE12B3A54F}"/>
              </a:ext>
            </a:extLst>
          </p:cNvPr>
          <p:cNvSpPr>
            <a:spLocks noGrp="1"/>
          </p:cNvSpPr>
          <p:nvPr>
            <p:ph type="title"/>
          </p:nvPr>
        </p:nvSpPr>
        <p:spPr/>
        <p:txBody>
          <a:bodyPr/>
          <a:lstStyle/>
          <a:p>
            <a:r>
              <a:rPr lang="en-US" altLang="zh-TW" dirty="0"/>
              <a:t>16.8</a:t>
            </a:r>
            <a:r>
              <a:rPr lang="zh-TW" altLang="en-US" dirty="0"/>
              <a:t> 弦上共振駐波</a:t>
            </a:r>
          </a:p>
        </p:txBody>
      </p:sp>
      <p:sp>
        <p:nvSpPr>
          <p:cNvPr id="8" name="內容版面配置區 7">
            <a:extLst>
              <a:ext uri="{FF2B5EF4-FFF2-40B4-BE49-F238E27FC236}">
                <a16:creationId xmlns:a16="http://schemas.microsoft.com/office/drawing/2014/main" id="{4206FEC2-69ED-43A2-B0B4-E0B28EECB0B2}"/>
              </a:ext>
            </a:extLst>
          </p:cNvPr>
          <p:cNvSpPr>
            <a:spLocks noGrp="1"/>
          </p:cNvSpPr>
          <p:nvPr>
            <p:ph idx="1"/>
          </p:nvPr>
        </p:nvSpPr>
        <p:spPr/>
        <p:txBody>
          <a:bodyPr/>
          <a:lstStyle/>
          <a:p>
            <a:r>
              <a:rPr lang="zh-TW" altLang="en-US" dirty="0">
                <a:cs typeface="Times New Roman" pitchFamily="18" charset="0"/>
              </a:rPr>
              <a:t>第 </a:t>
            </a:r>
            <a:r>
              <a:rPr lang="en-US" altLang="zh-TW" i="1" dirty="0">
                <a:cs typeface="Times New Roman" pitchFamily="18" charset="0"/>
              </a:rPr>
              <a:t>n </a:t>
            </a:r>
            <a:r>
              <a:rPr lang="zh-TW" altLang="en-US" dirty="0">
                <a:cs typeface="Times New Roman" pitchFamily="18" charset="0"/>
              </a:rPr>
              <a:t>個諧波的波長及頻率可由下式求得：</a:t>
            </a:r>
            <a:endParaRPr lang="zh-TW" altLang="en-US" dirty="0"/>
          </a:p>
        </p:txBody>
      </p:sp>
      <p:sp>
        <p:nvSpPr>
          <p:cNvPr id="5" name="頁尾版面配置區 4">
            <a:extLst>
              <a:ext uri="{FF2B5EF4-FFF2-40B4-BE49-F238E27FC236}">
                <a16:creationId xmlns:a16="http://schemas.microsoft.com/office/drawing/2014/main" id="{312A885A-898F-4941-A574-508CC4FF87C6}"/>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6" name="投影片編號版面配置區 5">
            <a:extLst>
              <a:ext uri="{FF2B5EF4-FFF2-40B4-BE49-F238E27FC236}">
                <a16:creationId xmlns:a16="http://schemas.microsoft.com/office/drawing/2014/main" id="{0CDA25B3-BFE0-4FBB-8E74-35788E7C040C}"/>
              </a:ext>
            </a:extLst>
          </p:cNvPr>
          <p:cNvSpPr>
            <a:spLocks noGrp="1"/>
          </p:cNvSpPr>
          <p:nvPr>
            <p:ph type="sldNum" sz="quarter" idx="12"/>
          </p:nvPr>
        </p:nvSpPr>
        <p:spPr/>
        <p:txBody>
          <a:bodyPr/>
          <a:lstStyle/>
          <a:p>
            <a:fld id="{FFF700D2-071F-440E-A3FF-180D34BA4EC8}" type="slidenum">
              <a:rPr lang="en-GB" smtClean="0"/>
              <a:t>53</a:t>
            </a:fld>
            <a:endParaRPr lang="en-GB"/>
          </a:p>
        </p:txBody>
      </p:sp>
      <p:pic>
        <p:nvPicPr>
          <p:cNvPr id="9" name="內容版面配置區 5">
            <a:extLst>
              <a:ext uri="{FF2B5EF4-FFF2-40B4-BE49-F238E27FC236}">
                <a16:creationId xmlns:a16="http://schemas.microsoft.com/office/drawing/2014/main" id="{3A41D4C6-A1CB-4BD9-9FEE-3ED496B28019}"/>
              </a:ext>
            </a:extLst>
          </p:cNvPr>
          <p:cNvPicPr>
            <a:picLocks noChangeAspect="1"/>
          </p:cNvPicPr>
          <p:nvPr/>
        </p:nvPicPr>
        <p:blipFill>
          <a:blip r:embed="rId2"/>
          <a:stretch>
            <a:fillRect/>
          </a:stretch>
        </p:blipFill>
        <p:spPr>
          <a:xfrm>
            <a:off x="457200" y="3966585"/>
            <a:ext cx="8229600" cy="2054703"/>
          </a:xfrm>
          <a:prstGeom prst="rect">
            <a:avLst/>
          </a:prstGeom>
          <a:noFill/>
        </p:spPr>
      </p:pic>
      <p:pic>
        <p:nvPicPr>
          <p:cNvPr id="2" name="圖片 1">
            <a:extLst>
              <a:ext uri="{FF2B5EF4-FFF2-40B4-BE49-F238E27FC236}">
                <a16:creationId xmlns:a16="http://schemas.microsoft.com/office/drawing/2014/main" id="{6B95D6CA-FBDF-47E8-BF2C-6FC24231BA92}"/>
              </a:ext>
            </a:extLst>
          </p:cNvPr>
          <p:cNvPicPr>
            <a:picLocks noChangeAspect="1"/>
          </p:cNvPicPr>
          <p:nvPr/>
        </p:nvPicPr>
        <p:blipFill>
          <a:blip r:embed="rId3"/>
          <a:stretch>
            <a:fillRect/>
          </a:stretch>
        </p:blipFill>
        <p:spPr>
          <a:xfrm>
            <a:off x="3124200" y="2037975"/>
            <a:ext cx="5374005" cy="1706880"/>
          </a:xfrm>
          <a:prstGeom prst="rect">
            <a:avLst/>
          </a:prstGeom>
        </p:spPr>
      </p:pic>
    </p:spTree>
    <p:extLst>
      <p:ext uri="{BB962C8B-B14F-4D97-AF65-F5344CB8AC3E}">
        <p14:creationId xmlns:p14="http://schemas.microsoft.com/office/powerpoint/2010/main" val="2293001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D720C4F-26A6-4C4E-A8AD-368D379EDEFD}"/>
              </a:ext>
            </a:extLst>
          </p:cNvPr>
          <p:cNvSpPr>
            <a:spLocks noGrp="1"/>
          </p:cNvSpPr>
          <p:nvPr>
            <p:ph type="title"/>
          </p:nvPr>
        </p:nvSpPr>
        <p:spPr/>
        <p:txBody>
          <a:bodyPr/>
          <a:lstStyle/>
          <a:p>
            <a:r>
              <a:rPr lang="en-US" altLang="zh-TW" dirty="0"/>
              <a:t>16.8</a:t>
            </a:r>
            <a:r>
              <a:rPr lang="zh-TW" altLang="en-US" dirty="0"/>
              <a:t> 弦上共振駐波</a:t>
            </a:r>
          </a:p>
        </p:txBody>
      </p:sp>
      <p:sp>
        <p:nvSpPr>
          <p:cNvPr id="7" name="內容版面配置區 6">
            <a:extLst>
              <a:ext uri="{FF2B5EF4-FFF2-40B4-BE49-F238E27FC236}">
                <a16:creationId xmlns:a16="http://schemas.microsoft.com/office/drawing/2014/main" id="{53B37C2B-7A37-41C2-AD37-E454FEEB79D7}"/>
              </a:ext>
            </a:extLst>
          </p:cNvPr>
          <p:cNvSpPr>
            <a:spLocks noGrp="1"/>
          </p:cNvSpPr>
          <p:nvPr>
            <p:ph sz="half" idx="1"/>
          </p:nvPr>
        </p:nvSpPr>
        <p:spPr>
          <a:xfrm>
            <a:off x="457200" y="1340768"/>
            <a:ext cx="3657600" cy="5040560"/>
          </a:xfrm>
        </p:spPr>
        <p:txBody>
          <a:bodyPr/>
          <a:lstStyle/>
          <a:p>
            <a:pPr>
              <a:lnSpc>
                <a:spcPct val="150000"/>
              </a:lnSpc>
            </a:pPr>
            <a:r>
              <a:rPr lang="zh-TW" altLang="en-US" dirty="0">
                <a:cs typeface="Times New Roman" pitchFamily="18" charset="0"/>
              </a:rPr>
              <a:t>圖 </a:t>
            </a:r>
            <a:r>
              <a:rPr lang="en-US" altLang="zh-TW" dirty="0">
                <a:cs typeface="Times New Roman" pitchFamily="18" charset="0"/>
              </a:rPr>
              <a:t>16.20 </a:t>
            </a:r>
            <a:r>
              <a:rPr lang="zh-TW" altLang="en-US" dirty="0">
                <a:cs typeface="Times New Roman" pitchFamily="18" charset="0"/>
              </a:rPr>
              <a:t>中兩端點皆被固定的橡皮管的前三個諧波。每個共振駐波模式稱為振盪的</a:t>
            </a:r>
            <a:r>
              <a:rPr lang="zh-TW" altLang="en-US" b="1" dirty="0">
                <a:solidFill>
                  <a:srgbClr val="C00000"/>
                </a:solidFill>
                <a:cs typeface="Times New Roman" pitchFamily="18" charset="0"/>
              </a:rPr>
              <a:t>簡正模式</a:t>
            </a:r>
            <a:r>
              <a:rPr lang="en-US" altLang="zh-TW" dirty="0">
                <a:cs typeface="Times New Roman" pitchFamily="18" charset="0"/>
              </a:rPr>
              <a:t>(normal mode)</a:t>
            </a:r>
            <a:r>
              <a:rPr lang="zh-TW" altLang="en-US" dirty="0">
                <a:cs typeface="Times New Roman" pitchFamily="18" charset="0"/>
              </a:rPr>
              <a:t>。</a:t>
            </a:r>
            <a:br>
              <a:rPr lang="en-US" altLang="zh-TW" dirty="0">
                <a:cs typeface="Times New Roman" pitchFamily="18" charset="0"/>
              </a:rPr>
            </a:br>
            <a:endParaRPr lang="zh-TW" altLang="en-US" dirty="0">
              <a:cs typeface="Times New Roman" pitchFamily="18" charset="0"/>
            </a:endParaRPr>
          </a:p>
          <a:p>
            <a:pPr>
              <a:lnSpc>
                <a:spcPct val="150000"/>
              </a:lnSpc>
            </a:pPr>
            <a:endParaRPr lang="zh-TW" altLang="en-US" dirty="0"/>
          </a:p>
        </p:txBody>
      </p:sp>
      <p:pic>
        <p:nvPicPr>
          <p:cNvPr id="9" name="內容版面配置區 8">
            <a:extLst>
              <a:ext uri="{FF2B5EF4-FFF2-40B4-BE49-F238E27FC236}">
                <a16:creationId xmlns:a16="http://schemas.microsoft.com/office/drawing/2014/main" id="{0A1FCF5C-97BD-4E51-854A-5063ECA08BDE}"/>
              </a:ext>
            </a:extLst>
          </p:cNvPr>
          <p:cNvPicPr>
            <a:picLocks noGrp="1" noChangeAspect="1"/>
          </p:cNvPicPr>
          <p:nvPr>
            <p:ph sz="half" idx="2"/>
          </p:nvPr>
        </p:nvPicPr>
        <p:blipFill>
          <a:blip r:embed="rId2"/>
          <a:stretch>
            <a:fillRect/>
          </a:stretch>
        </p:blipFill>
        <p:spPr>
          <a:xfrm>
            <a:off x="4114800" y="1454344"/>
            <a:ext cx="4608512" cy="4904266"/>
          </a:xfrm>
          <a:prstGeom prst="rect">
            <a:avLst/>
          </a:prstGeom>
        </p:spPr>
      </p:pic>
      <p:sp>
        <p:nvSpPr>
          <p:cNvPr id="4" name="頁尾版面配置區 3">
            <a:extLst>
              <a:ext uri="{FF2B5EF4-FFF2-40B4-BE49-F238E27FC236}">
                <a16:creationId xmlns:a16="http://schemas.microsoft.com/office/drawing/2014/main" id="{117F8F8B-73FE-4EF9-B0CA-C75D6C937A58}"/>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6318A204-AC29-474B-AD17-2142147CBC46}"/>
              </a:ext>
            </a:extLst>
          </p:cNvPr>
          <p:cNvSpPr>
            <a:spLocks noGrp="1"/>
          </p:cNvSpPr>
          <p:nvPr>
            <p:ph type="sldNum" sz="quarter" idx="12"/>
          </p:nvPr>
        </p:nvSpPr>
        <p:spPr/>
        <p:txBody>
          <a:bodyPr/>
          <a:lstStyle/>
          <a:p>
            <a:fld id="{FFF700D2-071F-440E-A3FF-180D34BA4EC8}" type="slidenum">
              <a:rPr lang="en-GB" smtClean="0"/>
              <a:t>54</a:t>
            </a:fld>
            <a:endParaRPr lang="en-GB"/>
          </a:p>
        </p:txBody>
      </p:sp>
    </p:spTree>
    <p:extLst>
      <p:ext uri="{BB962C8B-B14F-4D97-AF65-F5344CB8AC3E}">
        <p14:creationId xmlns:p14="http://schemas.microsoft.com/office/powerpoint/2010/main" val="2474180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C853B310-087D-4DAE-BECB-A4E3BE76948F}"/>
              </a:ext>
            </a:extLst>
          </p:cNvPr>
          <p:cNvSpPr>
            <a:spLocks noGrp="1"/>
          </p:cNvSpPr>
          <p:nvPr>
            <p:ph type="title"/>
          </p:nvPr>
        </p:nvSpPr>
        <p:spPr/>
        <p:txBody>
          <a:bodyPr/>
          <a:lstStyle/>
          <a:p>
            <a:r>
              <a:rPr lang="en-US" altLang="zh-TW" dirty="0"/>
              <a:t>16.8</a:t>
            </a:r>
            <a:r>
              <a:rPr lang="zh-TW" altLang="en-US" dirty="0"/>
              <a:t> 弦上共振駐波</a:t>
            </a:r>
          </a:p>
        </p:txBody>
      </p:sp>
      <p:sp>
        <p:nvSpPr>
          <p:cNvPr id="8" name="內容版面配置區 7">
            <a:extLst>
              <a:ext uri="{FF2B5EF4-FFF2-40B4-BE49-F238E27FC236}">
                <a16:creationId xmlns:a16="http://schemas.microsoft.com/office/drawing/2014/main" id="{E815ED4E-4CDA-4F20-8B1A-8BA46C2A599B}"/>
              </a:ext>
            </a:extLst>
          </p:cNvPr>
          <p:cNvSpPr>
            <a:spLocks noGrp="1"/>
          </p:cNvSpPr>
          <p:nvPr>
            <p:ph idx="1"/>
          </p:nvPr>
        </p:nvSpPr>
        <p:spPr/>
        <p:txBody>
          <a:bodyPr>
            <a:normAutofit/>
          </a:bodyPr>
          <a:lstStyle/>
          <a:p>
            <a:r>
              <a:rPr lang="zh-TW" altLang="en-US" dirty="0">
                <a:cs typeface="Times New Roman" pitchFamily="18" charset="0"/>
              </a:rPr>
              <a:t>建立共振駐波的一個簡單方法如圖 </a:t>
            </a:r>
            <a:r>
              <a:rPr lang="en-US" altLang="zh-TW" dirty="0">
                <a:cs typeface="Times New Roman" pitchFamily="18" charset="0"/>
              </a:rPr>
              <a:t>16.21 </a:t>
            </a:r>
            <a:r>
              <a:rPr lang="zh-TW" altLang="en-US" dirty="0">
                <a:cs typeface="Times New Roman" pitchFamily="18" charset="0"/>
              </a:rPr>
              <a:t>所示。一音叉的一臂接到弦的一端。此弦跨過一滑輪並用一重物來決定其張力。由 </a:t>
            </a:r>
            <a:r>
              <a:rPr lang="en-US" altLang="zh-TW" dirty="0">
                <a:cs typeface="Times New Roman" pitchFamily="18" charset="0"/>
              </a:rPr>
              <a:t>16.1 </a:t>
            </a:r>
            <a:r>
              <a:rPr lang="zh-TW" altLang="en-US" dirty="0">
                <a:cs typeface="Times New Roman" pitchFamily="18" charset="0"/>
              </a:rPr>
              <a:t>式 </a:t>
            </a:r>
            <a:r>
              <a:rPr lang="en-US" altLang="zh-TW" i="1" dirty="0">
                <a:cs typeface="Times New Roman" pitchFamily="18" charset="0"/>
              </a:rPr>
              <a:t>υ </a:t>
            </a:r>
            <a:r>
              <a:rPr lang="en-US" altLang="zh-TW" dirty="0">
                <a:cs typeface="Times New Roman" pitchFamily="18" charset="0"/>
              </a:rPr>
              <a:t>=         </a:t>
            </a:r>
            <a:r>
              <a:rPr lang="zh-TW" altLang="en-US" dirty="0">
                <a:cs typeface="Times New Roman" pitchFamily="18" charset="0"/>
              </a:rPr>
              <a:t>，所以 </a:t>
            </a:r>
            <a:r>
              <a:rPr lang="en-US" altLang="zh-TW" dirty="0">
                <a:cs typeface="Times New Roman" pitchFamily="18" charset="0"/>
              </a:rPr>
              <a:t>16.13 </a:t>
            </a:r>
            <a:r>
              <a:rPr lang="zh-TW" altLang="en-US" dirty="0">
                <a:cs typeface="Times New Roman" pitchFamily="18" charset="0"/>
              </a:rPr>
              <a:t>式的共振頻率變為： </a:t>
            </a:r>
            <a:br>
              <a:rPr lang="en-US" altLang="zh-TW" i="1" dirty="0">
                <a:cs typeface="Times New Roman" pitchFamily="18" charset="0"/>
              </a:rPr>
            </a:br>
            <a:endParaRPr lang="en-US" altLang="zh-TW" i="1" dirty="0">
              <a:cs typeface="Times New Roman" pitchFamily="18" charset="0"/>
            </a:endParaRPr>
          </a:p>
          <a:p>
            <a:endParaRPr lang="en-US" altLang="zh-TW" i="1" dirty="0">
              <a:cs typeface="Times New Roman" pitchFamily="18" charset="0"/>
            </a:endParaRPr>
          </a:p>
          <a:p>
            <a:r>
              <a:rPr lang="zh-TW" altLang="en-US" dirty="0">
                <a:cs typeface="Times New Roman" pitchFamily="18" charset="0"/>
              </a:rPr>
              <a:t>注意：頻率與張力有關─</a:t>
            </a:r>
            <a:br>
              <a:rPr lang="en-US" altLang="zh-TW" dirty="0">
                <a:cs typeface="Times New Roman" pitchFamily="18" charset="0"/>
              </a:rPr>
            </a:br>
            <a:r>
              <a:rPr lang="zh-TW" altLang="en-US" dirty="0">
                <a:cs typeface="Times New Roman" pitchFamily="18" charset="0"/>
              </a:rPr>
              <a:t>我們利用此特性來調整</a:t>
            </a:r>
            <a:br>
              <a:rPr lang="en-US" altLang="zh-TW" dirty="0">
                <a:cs typeface="Times New Roman" pitchFamily="18" charset="0"/>
              </a:rPr>
            </a:br>
            <a:r>
              <a:rPr lang="zh-TW" altLang="en-US" dirty="0">
                <a:cs typeface="Times New Roman" pitchFamily="18" charset="0"/>
              </a:rPr>
              <a:t>弦樂器的音調。</a:t>
            </a:r>
          </a:p>
          <a:p>
            <a:endParaRPr lang="zh-TW" altLang="en-US" dirty="0"/>
          </a:p>
        </p:txBody>
      </p:sp>
      <p:sp>
        <p:nvSpPr>
          <p:cNvPr id="4" name="頁尾版面配置區 3">
            <a:extLst>
              <a:ext uri="{FF2B5EF4-FFF2-40B4-BE49-F238E27FC236}">
                <a16:creationId xmlns:a16="http://schemas.microsoft.com/office/drawing/2014/main" id="{ADEC6CA5-FD05-4AD1-AEAF-FF2888B7EC84}"/>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2A452A3B-0EDC-4FD7-9428-180D10ED8664}"/>
              </a:ext>
            </a:extLst>
          </p:cNvPr>
          <p:cNvSpPr>
            <a:spLocks noGrp="1"/>
          </p:cNvSpPr>
          <p:nvPr>
            <p:ph type="sldNum" sz="quarter" idx="12"/>
          </p:nvPr>
        </p:nvSpPr>
        <p:spPr/>
        <p:txBody>
          <a:bodyPr/>
          <a:lstStyle/>
          <a:p>
            <a:fld id="{FFF700D2-071F-440E-A3FF-180D34BA4EC8}" type="slidenum">
              <a:rPr lang="en-GB" smtClean="0"/>
              <a:t>55</a:t>
            </a:fld>
            <a:endParaRPr lang="en-GB"/>
          </a:p>
        </p:txBody>
      </p:sp>
      <p:pic>
        <p:nvPicPr>
          <p:cNvPr id="11" name="內容版面配置區 10">
            <a:extLst>
              <a:ext uri="{FF2B5EF4-FFF2-40B4-BE49-F238E27FC236}">
                <a16:creationId xmlns:a16="http://schemas.microsoft.com/office/drawing/2014/main" id="{951AFCE3-AECE-4545-B414-53E2EE5A386F}"/>
              </a:ext>
            </a:extLst>
          </p:cNvPr>
          <p:cNvPicPr>
            <a:picLocks noGrp="1" noChangeAspect="1"/>
          </p:cNvPicPr>
          <p:nvPr>
            <p:ph sz="half" idx="4294967295"/>
          </p:nvPr>
        </p:nvPicPr>
        <p:blipFill>
          <a:blip r:embed="rId3"/>
          <a:stretch>
            <a:fillRect/>
          </a:stretch>
        </p:blipFill>
        <p:spPr>
          <a:xfrm>
            <a:off x="5165224" y="3866004"/>
            <a:ext cx="3582987" cy="2628900"/>
          </a:xfrm>
          <a:prstGeom prst="rect">
            <a:avLst/>
          </a:prstGeom>
        </p:spPr>
      </p:pic>
      <p:pic>
        <p:nvPicPr>
          <p:cNvPr id="12" name="圖片 11">
            <a:extLst>
              <a:ext uri="{FF2B5EF4-FFF2-40B4-BE49-F238E27FC236}">
                <a16:creationId xmlns:a16="http://schemas.microsoft.com/office/drawing/2014/main" id="{3C26470E-CE01-41BB-9EE7-A9DE8D78301D}"/>
              </a:ext>
            </a:extLst>
          </p:cNvPr>
          <p:cNvPicPr>
            <a:picLocks noChangeAspect="1"/>
          </p:cNvPicPr>
          <p:nvPr/>
        </p:nvPicPr>
        <p:blipFill>
          <a:blip r:embed="rId4"/>
          <a:stretch>
            <a:fillRect/>
          </a:stretch>
        </p:blipFill>
        <p:spPr>
          <a:xfrm>
            <a:off x="899592" y="3356992"/>
            <a:ext cx="4853940" cy="860108"/>
          </a:xfrm>
          <a:prstGeom prst="rect">
            <a:avLst/>
          </a:prstGeom>
        </p:spPr>
      </p:pic>
      <p:graphicFrame>
        <p:nvGraphicFramePr>
          <p:cNvPr id="13" name="物件 12">
            <a:extLst>
              <a:ext uri="{FF2B5EF4-FFF2-40B4-BE49-F238E27FC236}">
                <a16:creationId xmlns:a16="http://schemas.microsoft.com/office/drawing/2014/main" id="{C935CC2B-FEDD-442D-B19D-73E3AB86E61F}"/>
              </a:ext>
            </a:extLst>
          </p:cNvPr>
          <p:cNvGraphicFramePr>
            <a:graphicFrameLocks noChangeAspect="1"/>
          </p:cNvGraphicFramePr>
          <p:nvPr>
            <p:extLst>
              <p:ext uri="{D42A27DB-BD31-4B8C-83A1-F6EECF244321}">
                <p14:modId xmlns:p14="http://schemas.microsoft.com/office/powerpoint/2010/main" val="4132447804"/>
              </p:ext>
            </p:extLst>
          </p:nvPr>
        </p:nvGraphicFramePr>
        <p:xfrm>
          <a:off x="6804248" y="2284705"/>
          <a:ext cx="964800" cy="507600"/>
        </p:xfrm>
        <a:graphic>
          <a:graphicData uri="http://schemas.openxmlformats.org/presentationml/2006/ole">
            <mc:AlternateContent xmlns:mc="http://schemas.openxmlformats.org/markup-compatibility/2006">
              <mc:Choice xmlns:v="urn:schemas-microsoft-com:vml" Requires="v">
                <p:oleObj spid="_x0000_s1049" name="Equation" r:id="rId5" imgW="482400" imgH="253800" progId="Equation.DSMT4">
                  <p:embed/>
                </p:oleObj>
              </mc:Choice>
              <mc:Fallback>
                <p:oleObj name="Equation" r:id="rId5" imgW="482400" imgH="253800" progId="Equation.DSMT4">
                  <p:embed/>
                  <p:pic>
                    <p:nvPicPr>
                      <p:cNvPr id="0" name=""/>
                      <p:cNvPicPr/>
                      <p:nvPr/>
                    </p:nvPicPr>
                    <p:blipFill>
                      <a:blip r:embed="rId6"/>
                      <a:stretch>
                        <a:fillRect/>
                      </a:stretch>
                    </p:blipFill>
                    <p:spPr>
                      <a:xfrm>
                        <a:off x="6804248" y="2284705"/>
                        <a:ext cx="964800" cy="507600"/>
                      </a:xfrm>
                      <a:prstGeom prst="rect">
                        <a:avLst/>
                      </a:prstGeom>
                    </p:spPr>
                  </p:pic>
                </p:oleObj>
              </mc:Fallback>
            </mc:AlternateContent>
          </a:graphicData>
        </a:graphic>
      </p:graphicFrame>
    </p:spTree>
    <p:extLst>
      <p:ext uri="{BB962C8B-B14F-4D97-AF65-F5344CB8AC3E}">
        <p14:creationId xmlns:p14="http://schemas.microsoft.com/office/powerpoint/2010/main" val="527151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FFB57-0AF0-4220-92D4-EA670D2EDF99}"/>
              </a:ext>
            </a:extLst>
          </p:cNvPr>
          <p:cNvSpPr>
            <a:spLocks noGrp="1"/>
          </p:cNvSpPr>
          <p:nvPr>
            <p:ph type="title"/>
          </p:nvPr>
        </p:nvSpPr>
        <p:spPr/>
        <p:txBody>
          <a:bodyPr/>
          <a:lstStyle/>
          <a:p>
            <a:r>
              <a:rPr lang="en-US" altLang="zh-TW" dirty="0"/>
              <a:t>16.8</a:t>
            </a:r>
            <a:r>
              <a:rPr lang="zh-TW" altLang="en-US" dirty="0"/>
              <a:t> 弦上共振駐波</a:t>
            </a:r>
          </a:p>
        </p:txBody>
      </p:sp>
      <p:sp>
        <p:nvSpPr>
          <p:cNvPr id="3" name="內容版面配置區 2">
            <a:extLst>
              <a:ext uri="{FF2B5EF4-FFF2-40B4-BE49-F238E27FC236}">
                <a16:creationId xmlns:a16="http://schemas.microsoft.com/office/drawing/2014/main" id="{BF966525-018C-4AB6-8320-452AF0384A0D}"/>
              </a:ext>
            </a:extLst>
          </p:cNvPr>
          <p:cNvSpPr>
            <a:spLocks noGrp="1"/>
          </p:cNvSpPr>
          <p:nvPr>
            <p:ph idx="1"/>
          </p:nvPr>
        </p:nvSpPr>
        <p:spPr/>
        <p:txBody>
          <a:bodyPr>
            <a:normAutofit/>
          </a:bodyPr>
          <a:lstStyle/>
          <a:p>
            <a:pPr>
              <a:lnSpc>
                <a:spcPts val="4000"/>
              </a:lnSpc>
            </a:pPr>
            <a:r>
              <a:rPr lang="zh-TW" altLang="en-US" dirty="0">
                <a:cs typeface="Times New Roman" pitchFamily="18" charset="0"/>
              </a:rPr>
              <a:t>由邊界條件可利用 </a:t>
            </a:r>
            <a:r>
              <a:rPr lang="en-US" altLang="zh-TW" dirty="0">
                <a:cs typeface="Times New Roman" pitchFamily="18" charset="0"/>
              </a:rPr>
              <a:t>16.11 </a:t>
            </a:r>
            <a:r>
              <a:rPr lang="zh-TW" altLang="en-US" dirty="0">
                <a:cs typeface="Times New Roman" pitchFamily="18" charset="0"/>
              </a:rPr>
              <a:t>式導出 </a:t>
            </a:r>
            <a:r>
              <a:rPr lang="en-US" altLang="zh-TW" dirty="0">
                <a:cs typeface="Times New Roman" pitchFamily="18" charset="0"/>
              </a:rPr>
              <a:t>16.13 </a:t>
            </a:r>
            <a:r>
              <a:rPr lang="zh-TW" altLang="en-US" dirty="0">
                <a:cs typeface="Times New Roman" pitchFamily="18" charset="0"/>
              </a:rPr>
              <a:t>式的頻率。以兩端固定的弦為例，在所有模態中端點都是零位移，在 </a:t>
            </a:r>
            <a:r>
              <a:rPr lang="en-US" altLang="zh-TW" i="1" dirty="0">
                <a:cs typeface="Times New Roman" pitchFamily="18" charset="0"/>
              </a:rPr>
              <a:t>x </a:t>
            </a:r>
            <a:r>
              <a:rPr lang="en-US" altLang="zh-TW" dirty="0">
                <a:cs typeface="Times New Roman" pitchFamily="18" charset="0"/>
              </a:rPr>
              <a:t>= 0</a:t>
            </a:r>
            <a:r>
              <a:rPr lang="zh-TW" altLang="en-US" dirty="0">
                <a:cs typeface="Times New Roman" pitchFamily="18" charset="0"/>
              </a:rPr>
              <a:t>及 </a:t>
            </a:r>
            <a:r>
              <a:rPr lang="en-US" altLang="zh-TW" i="1" dirty="0">
                <a:cs typeface="Times New Roman" pitchFamily="18" charset="0"/>
              </a:rPr>
              <a:t>x </a:t>
            </a:r>
            <a:r>
              <a:rPr lang="en-US" altLang="zh-TW" dirty="0">
                <a:cs typeface="Times New Roman" pitchFamily="18" charset="0"/>
              </a:rPr>
              <a:t>= </a:t>
            </a:r>
            <a:r>
              <a:rPr lang="en-US" altLang="zh-TW" i="1" dirty="0">
                <a:cs typeface="Times New Roman" pitchFamily="18" charset="0"/>
              </a:rPr>
              <a:t>L</a:t>
            </a:r>
            <a:r>
              <a:rPr lang="en-US" altLang="zh-TW" dirty="0">
                <a:cs typeface="Times New Roman" pitchFamily="18" charset="0"/>
              </a:rPr>
              <a:t> </a:t>
            </a:r>
            <a:r>
              <a:rPr lang="zh-TW" altLang="en-US" dirty="0">
                <a:cs typeface="Times New Roman" pitchFamily="18" charset="0"/>
              </a:rPr>
              <a:t>處</a:t>
            </a:r>
            <a:r>
              <a:rPr lang="zh-TW" altLang="en-US" i="1" dirty="0">
                <a:cs typeface="Times New Roman" pitchFamily="18" charset="0"/>
              </a:rPr>
              <a:t> </a:t>
            </a:r>
            <a:r>
              <a:rPr lang="en-US" altLang="zh-TW" i="1" dirty="0">
                <a:cs typeface="Times New Roman" pitchFamily="18" charset="0"/>
              </a:rPr>
              <a:t>y </a:t>
            </a:r>
            <a:r>
              <a:rPr lang="en-US" altLang="zh-TW" dirty="0">
                <a:cs typeface="Times New Roman" pitchFamily="18" charset="0"/>
              </a:rPr>
              <a:t>= 0(</a:t>
            </a:r>
            <a:r>
              <a:rPr lang="zh-TW" altLang="en-US" dirty="0">
                <a:cs typeface="Times New Roman" pitchFamily="18" charset="0"/>
              </a:rPr>
              <a:t>對所有時間 </a:t>
            </a:r>
            <a:r>
              <a:rPr lang="en-US" altLang="zh-TW" i="1" dirty="0">
                <a:cs typeface="Times New Roman" pitchFamily="18" charset="0"/>
              </a:rPr>
              <a:t>t</a:t>
            </a:r>
            <a:r>
              <a:rPr lang="en-US" altLang="zh-TW" dirty="0">
                <a:cs typeface="Times New Roman" pitchFamily="18" charset="0"/>
              </a:rPr>
              <a:t>)</a:t>
            </a:r>
            <a:r>
              <a:rPr lang="zh-TW" altLang="en-US" dirty="0">
                <a:cs typeface="Times New Roman" pitchFamily="18" charset="0"/>
              </a:rPr>
              <a:t>。所以，我們有</a:t>
            </a:r>
            <a:br>
              <a:rPr lang="en-US" altLang="zh-TW" i="1" dirty="0">
                <a:cs typeface="Times New Roman" pitchFamily="18" charset="0"/>
              </a:rPr>
            </a:br>
            <a:r>
              <a:rPr lang="en-US" altLang="zh-TW" i="1" dirty="0">
                <a:cs typeface="Times New Roman" pitchFamily="18" charset="0"/>
              </a:rPr>
              <a:t>                          sin </a:t>
            </a:r>
            <a:r>
              <a:rPr lang="en-US" altLang="zh-TW" i="1" dirty="0" err="1">
                <a:cs typeface="Times New Roman" pitchFamily="18" charset="0"/>
              </a:rPr>
              <a:t>kL</a:t>
            </a:r>
            <a:r>
              <a:rPr lang="en-US" altLang="zh-TW" i="1" dirty="0">
                <a:cs typeface="Times New Roman" pitchFamily="18" charset="0"/>
              </a:rPr>
              <a:t> </a:t>
            </a:r>
            <a:r>
              <a:rPr lang="en-US" altLang="zh-TW" dirty="0">
                <a:cs typeface="Times New Roman" pitchFamily="18" charset="0"/>
              </a:rPr>
              <a:t>= 0</a:t>
            </a:r>
          </a:p>
          <a:p>
            <a:pPr>
              <a:lnSpc>
                <a:spcPts val="4000"/>
              </a:lnSpc>
            </a:pPr>
            <a:r>
              <a:rPr lang="zh-TW" altLang="en-US" dirty="0">
                <a:cs typeface="Times New Roman" pitchFamily="18" charset="0"/>
              </a:rPr>
              <a:t>而這式僅在 </a:t>
            </a:r>
            <a:r>
              <a:rPr lang="en-US" altLang="zh-TW" i="1" dirty="0" err="1">
                <a:cs typeface="Times New Roman" pitchFamily="18" charset="0"/>
              </a:rPr>
              <a:t>kL</a:t>
            </a:r>
            <a:r>
              <a:rPr lang="en-US" altLang="zh-TW" i="1" dirty="0">
                <a:cs typeface="Times New Roman" pitchFamily="18" charset="0"/>
              </a:rPr>
              <a:t> </a:t>
            </a:r>
            <a:r>
              <a:rPr lang="en-US" altLang="zh-TW" dirty="0">
                <a:cs typeface="Times New Roman" pitchFamily="18" charset="0"/>
              </a:rPr>
              <a:t>=</a:t>
            </a:r>
            <a:r>
              <a:rPr lang="en-US" altLang="zh-TW" i="1" dirty="0">
                <a:cs typeface="Times New Roman" pitchFamily="18" charset="0"/>
              </a:rPr>
              <a:t> nπ </a:t>
            </a:r>
            <a:r>
              <a:rPr lang="zh-TW" altLang="en-US" dirty="0">
                <a:cs typeface="Times New Roman" pitchFamily="18" charset="0"/>
              </a:rPr>
              <a:t>或</a:t>
            </a:r>
            <a:r>
              <a:rPr lang="zh-TW" altLang="en-US" i="1" dirty="0">
                <a:cs typeface="Times New Roman" pitchFamily="18" charset="0"/>
              </a:rPr>
              <a:t> </a:t>
            </a:r>
            <a:r>
              <a:rPr lang="en-US" altLang="zh-TW" i="1" dirty="0">
                <a:cs typeface="Times New Roman" pitchFamily="18" charset="0"/>
              </a:rPr>
              <a:t>λ </a:t>
            </a:r>
            <a:r>
              <a:rPr lang="en-US" altLang="zh-TW" dirty="0">
                <a:cs typeface="Times New Roman" pitchFamily="18" charset="0"/>
              </a:rPr>
              <a:t>= </a:t>
            </a:r>
            <a:r>
              <a:rPr lang="en-US" altLang="zh-TW" dirty="0" err="1">
                <a:cs typeface="Times New Roman" pitchFamily="18" charset="0"/>
              </a:rPr>
              <a:t>2</a:t>
            </a:r>
            <a:r>
              <a:rPr lang="en-US" altLang="zh-TW" i="1" dirty="0" err="1">
                <a:cs typeface="Times New Roman" pitchFamily="18" charset="0"/>
              </a:rPr>
              <a:t>L</a:t>
            </a:r>
            <a:r>
              <a:rPr lang="en-US" altLang="zh-TW" dirty="0">
                <a:cs typeface="Times New Roman" pitchFamily="18" charset="0"/>
              </a:rPr>
              <a:t>/</a:t>
            </a:r>
            <a:r>
              <a:rPr lang="en-US" altLang="zh-TW" i="1" dirty="0">
                <a:cs typeface="Times New Roman" pitchFamily="18" charset="0"/>
              </a:rPr>
              <a:t>n </a:t>
            </a:r>
            <a:r>
              <a:rPr lang="zh-TW" altLang="en-US" dirty="0">
                <a:cs typeface="Times New Roman" pitchFamily="18" charset="0"/>
              </a:rPr>
              <a:t>時成立，正如 </a:t>
            </a:r>
            <a:r>
              <a:rPr lang="en-US" altLang="zh-TW" dirty="0">
                <a:cs typeface="Times New Roman" pitchFamily="18" charset="0"/>
              </a:rPr>
              <a:t>16.12 </a:t>
            </a:r>
            <a:r>
              <a:rPr lang="zh-TW" altLang="en-US" dirty="0">
                <a:cs typeface="Times New Roman" pitchFamily="18" charset="0"/>
              </a:rPr>
              <a:t>式。以 </a:t>
            </a:r>
            <a:r>
              <a:rPr lang="en-US" altLang="zh-TW" i="1" dirty="0">
                <a:cs typeface="Times New Roman" pitchFamily="18" charset="0"/>
              </a:rPr>
              <a:t>L </a:t>
            </a:r>
            <a:r>
              <a:rPr lang="en-US" altLang="zh-TW" dirty="0">
                <a:cs typeface="Times New Roman" pitchFamily="18" charset="0"/>
              </a:rPr>
              <a:t>= </a:t>
            </a:r>
            <a:r>
              <a:rPr lang="en-US" altLang="zh-TW" i="1" dirty="0">
                <a:cs typeface="Times New Roman" pitchFamily="18" charset="0"/>
              </a:rPr>
              <a:t>n λ</a:t>
            </a:r>
            <a:r>
              <a:rPr lang="en-US" altLang="zh-TW" dirty="0">
                <a:cs typeface="Times New Roman" pitchFamily="18" charset="0"/>
              </a:rPr>
              <a:t>/2</a:t>
            </a:r>
            <a:r>
              <a:rPr lang="en-US" altLang="zh-TW" i="1" dirty="0">
                <a:cs typeface="Times New Roman" pitchFamily="18" charset="0"/>
              </a:rPr>
              <a:t> </a:t>
            </a:r>
            <a:r>
              <a:rPr lang="zh-TW" altLang="en-US" dirty="0">
                <a:cs typeface="Times New Roman" pitchFamily="18" charset="0"/>
              </a:rPr>
              <a:t>表示時我們可知弦長恰好為半波長的整倍數。</a:t>
            </a:r>
            <a:endParaRPr lang="zh-TW" altLang="en-US" dirty="0"/>
          </a:p>
        </p:txBody>
      </p:sp>
      <p:sp>
        <p:nvSpPr>
          <p:cNvPr id="4" name="頁尾版面配置區 3">
            <a:extLst>
              <a:ext uri="{FF2B5EF4-FFF2-40B4-BE49-F238E27FC236}">
                <a16:creationId xmlns:a16="http://schemas.microsoft.com/office/drawing/2014/main" id="{68A3D420-9A5E-49C6-8E8A-0B1DC8FE39F2}"/>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BDCECFD6-95FD-4550-AA2F-372320250618}"/>
              </a:ext>
            </a:extLst>
          </p:cNvPr>
          <p:cNvSpPr>
            <a:spLocks noGrp="1"/>
          </p:cNvSpPr>
          <p:nvPr>
            <p:ph type="sldNum" sz="quarter" idx="12"/>
          </p:nvPr>
        </p:nvSpPr>
        <p:spPr/>
        <p:txBody>
          <a:bodyPr/>
          <a:lstStyle/>
          <a:p>
            <a:fld id="{FFF700D2-071F-440E-A3FF-180D34BA4EC8}" type="slidenum">
              <a:rPr lang="en-GB" smtClean="0"/>
              <a:t>56</a:t>
            </a:fld>
            <a:endParaRPr lang="en-GB"/>
          </a:p>
        </p:txBody>
      </p:sp>
    </p:spTree>
    <p:extLst>
      <p:ext uri="{BB962C8B-B14F-4D97-AF65-F5344CB8AC3E}">
        <p14:creationId xmlns:p14="http://schemas.microsoft.com/office/powerpoint/2010/main" val="708937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E9A34E-B339-4F48-AE1B-3C7D23992397}"/>
              </a:ext>
            </a:extLst>
          </p:cNvPr>
          <p:cNvSpPr>
            <a:spLocks noGrp="1"/>
          </p:cNvSpPr>
          <p:nvPr>
            <p:ph type="title"/>
          </p:nvPr>
        </p:nvSpPr>
        <p:spPr/>
        <p:txBody>
          <a:bodyPr/>
          <a:lstStyle/>
          <a:p>
            <a:r>
              <a:rPr lang="en-US" altLang="zh-TW" dirty="0"/>
              <a:t>16.9</a:t>
            </a:r>
            <a:r>
              <a:rPr lang="zh-TW" altLang="en-US" dirty="0">
                <a:solidFill>
                  <a:schemeClr val="accent2">
                    <a:lumMod val="75000"/>
                  </a:schemeClr>
                </a:solidFill>
              </a:rPr>
              <a:t> </a:t>
            </a:r>
            <a:r>
              <a:rPr lang="zh-TW" altLang="en-US" dirty="0"/>
              <a:t>波動方程式</a:t>
            </a:r>
          </a:p>
        </p:txBody>
      </p:sp>
      <p:sp>
        <p:nvSpPr>
          <p:cNvPr id="3" name="內容版面配置區 2">
            <a:extLst>
              <a:ext uri="{FF2B5EF4-FFF2-40B4-BE49-F238E27FC236}">
                <a16:creationId xmlns:a16="http://schemas.microsoft.com/office/drawing/2014/main" id="{D567DF93-BAAF-4F0C-A70D-6609D2364D2C}"/>
              </a:ext>
            </a:extLst>
          </p:cNvPr>
          <p:cNvSpPr>
            <a:spLocks noGrp="1"/>
          </p:cNvSpPr>
          <p:nvPr>
            <p:ph idx="1"/>
          </p:nvPr>
        </p:nvSpPr>
        <p:spPr/>
        <p:txBody>
          <a:bodyPr/>
          <a:lstStyle/>
          <a:p>
            <a:pPr>
              <a:lnSpc>
                <a:spcPts val="4000"/>
              </a:lnSpc>
            </a:pPr>
            <a:r>
              <a:rPr lang="zh-TW" altLang="en-US" dirty="0">
                <a:cs typeface="Times New Roman" pitchFamily="18" charset="0"/>
              </a:rPr>
              <a:t>行進波函數所滿足的微分方程式稱為</a:t>
            </a:r>
            <a:r>
              <a:rPr lang="zh-TW" altLang="en-US" b="1" dirty="0">
                <a:solidFill>
                  <a:srgbClr val="C00000"/>
                </a:solidFill>
                <a:cs typeface="Times New Roman" pitchFamily="18" charset="0"/>
              </a:rPr>
              <a:t>線性波動方程式</a:t>
            </a:r>
            <a:r>
              <a:rPr lang="en-US" altLang="zh-TW" dirty="0">
                <a:cs typeface="Times New Roman" pitchFamily="18" charset="0"/>
              </a:rPr>
              <a:t>(linear wave equation)</a:t>
            </a:r>
            <a:r>
              <a:rPr lang="zh-TW" altLang="en-US" dirty="0">
                <a:cs typeface="Times New Roman" pitchFamily="18" charset="0"/>
              </a:rPr>
              <a:t>。</a:t>
            </a:r>
            <a:endParaRPr lang="en-US" altLang="zh-TW" dirty="0">
              <a:cs typeface="Times New Roman" pitchFamily="18" charset="0"/>
            </a:endParaRPr>
          </a:p>
          <a:p>
            <a:pPr>
              <a:lnSpc>
                <a:spcPts val="4000"/>
              </a:lnSpc>
            </a:pPr>
            <a:r>
              <a:rPr lang="zh-TW" altLang="en-US" dirty="0">
                <a:cs typeface="Times New Roman" pitchFamily="18" charset="0"/>
              </a:rPr>
              <a:t>在力學波的情況中，當波傳過一介質時，將牛頓第二定理應用於介質中的一小段之移動上時，便可推得波動方程式。</a:t>
            </a:r>
            <a:endParaRPr lang="en-US" altLang="zh-TW" dirty="0">
              <a:cs typeface="Times New Roman" pitchFamily="18" charset="0"/>
            </a:endParaRPr>
          </a:p>
          <a:p>
            <a:pPr>
              <a:lnSpc>
                <a:spcPts val="4000"/>
              </a:lnSpc>
            </a:pPr>
            <a:r>
              <a:rPr lang="zh-TW" altLang="en-US" dirty="0">
                <a:cs typeface="Times New Roman" pitchFamily="18" charset="0"/>
              </a:rPr>
              <a:t>將行進諧波的波函數</a:t>
            </a:r>
            <a:r>
              <a:rPr lang="en-US" altLang="zh-TW" dirty="0">
                <a:cs typeface="Times New Roman" pitchFamily="18" charset="0"/>
              </a:rPr>
              <a:t>(16.8 </a:t>
            </a:r>
            <a:r>
              <a:rPr lang="zh-TW" altLang="en-US" dirty="0">
                <a:cs typeface="Times New Roman" pitchFamily="18" charset="0"/>
              </a:rPr>
              <a:t>式</a:t>
            </a:r>
            <a:r>
              <a:rPr lang="en-US" altLang="zh-TW" dirty="0">
                <a:cs typeface="Times New Roman" pitchFamily="18" charset="0"/>
              </a:rPr>
              <a:t>)</a:t>
            </a:r>
            <a:r>
              <a:rPr lang="zh-TW" altLang="en-US" dirty="0">
                <a:cs typeface="Times New Roman" pitchFamily="18" charset="0"/>
              </a:rPr>
              <a:t>取偏微分即可得到此型式的方程式。</a:t>
            </a:r>
          </a:p>
          <a:p>
            <a:endParaRPr lang="zh-TW" altLang="en-US" dirty="0"/>
          </a:p>
        </p:txBody>
      </p:sp>
      <p:sp>
        <p:nvSpPr>
          <p:cNvPr id="4" name="頁尾版面配置區 3">
            <a:extLst>
              <a:ext uri="{FF2B5EF4-FFF2-40B4-BE49-F238E27FC236}">
                <a16:creationId xmlns:a16="http://schemas.microsoft.com/office/drawing/2014/main" id="{54053BCA-F173-4D36-B339-F8AC83D4277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873CEC4E-BC00-4E36-9D81-296CDAD8BFDC}"/>
              </a:ext>
            </a:extLst>
          </p:cNvPr>
          <p:cNvSpPr>
            <a:spLocks noGrp="1"/>
          </p:cNvSpPr>
          <p:nvPr>
            <p:ph type="sldNum" sz="quarter" idx="12"/>
          </p:nvPr>
        </p:nvSpPr>
        <p:spPr/>
        <p:txBody>
          <a:bodyPr/>
          <a:lstStyle/>
          <a:p>
            <a:fld id="{FFF700D2-071F-440E-A3FF-180D34BA4EC8}" type="slidenum">
              <a:rPr lang="en-GB" smtClean="0"/>
              <a:t>57</a:t>
            </a:fld>
            <a:endParaRPr lang="en-GB"/>
          </a:p>
        </p:txBody>
      </p:sp>
      <p:pic>
        <p:nvPicPr>
          <p:cNvPr id="6" name="圖片 5">
            <a:extLst>
              <a:ext uri="{FF2B5EF4-FFF2-40B4-BE49-F238E27FC236}">
                <a16:creationId xmlns:a16="http://schemas.microsoft.com/office/drawing/2014/main" id="{49E5C825-96EE-4CB7-AD05-1B7F6D90CC7F}"/>
              </a:ext>
            </a:extLst>
          </p:cNvPr>
          <p:cNvPicPr>
            <a:picLocks noChangeAspect="1"/>
          </p:cNvPicPr>
          <p:nvPr/>
        </p:nvPicPr>
        <p:blipFill>
          <a:blip r:embed="rId2"/>
          <a:stretch>
            <a:fillRect/>
          </a:stretch>
        </p:blipFill>
        <p:spPr>
          <a:xfrm>
            <a:off x="3059832" y="5320540"/>
            <a:ext cx="2907030" cy="393383"/>
          </a:xfrm>
          <a:prstGeom prst="rect">
            <a:avLst/>
          </a:prstGeom>
        </p:spPr>
      </p:pic>
    </p:spTree>
    <p:extLst>
      <p:ext uri="{BB962C8B-B14F-4D97-AF65-F5344CB8AC3E}">
        <p14:creationId xmlns:p14="http://schemas.microsoft.com/office/powerpoint/2010/main" val="592254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AD241C-DA00-41B3-AE56-9BDAB8706490}"/>
              </a:ext>
            </a:extLst>
          </p:cNvPr>
          <p:cNvSpPr>
            <a:spLocks noGrp="1"/>
          </p:cNvSpPr>
          <p:nvPr>
            <p:ph type="title"/>
          </p:nvPr>
        </p:nvSpPr>
        <p:spPr/>
        <p:txBody>
          <a:bodyPr/>
          <a:lstStyle/>
          <a:p>
            <a:r>
              <a:rPr lang="en-US" altLang="zh-TW" dirty="0"/>
              <a:t>16.9</a:t>
            </a:r>
            <a:r>
              <a:rPr lang="zh-TW" altLang="en-US" dirty="0">
                <a:solidFill>
                  <a:schemeClr val="accent2">
                    <a:lumMod val="75000"/>
                  </a:schemeClr>
                </a:solidFill>
              </a:rPr>
              <a:t> </a:t>
            </a:r>
            <a:r>
              <a:rPr lang="zh-TW" altLang="en-US" dirty="0"/>
              <a:t>波動方程式</a:t>
            </a:r>
          </a:p>
        </p:txBody>
      </p:sp>
      <p:sp>
        <p:nvSpPr>
          <p:cNvPr id="3" name="內容版面配置區 2">
            <a:extLst>
              <a:ext uri="{FF2B5EF4-FFF2-40B4-BE49-F238E27FC236}">
                <a16:creationId xmlns:a16="http://schemas.microsoft.com/office/drawing/2014/main" id="{0C67A083-6F52-4EAD-9375-54D415612D4E}"/>
              </a:ext>
            </a:extLst>
          </p:cNvPr>
          <p:cNvSpPr>
            <a:spLocks noGrp="1"/>
          </p:cNvSpPr>
          <p:nvPr>
            <p:ph idx="1"/>
          </p:nvPr>
        </p:nvSpPr>
        <p:spPr/>
        <p:txBody>
          <a:bodyPr/>
          <a:lstStyle/>
          <a:p>
            <a:r>
              <a:rPr lang="zh-TW" altLang="en-US" dirty="0">
                <a:cs typeface="Times New Roman" pitchFamily="18" charset="0"/>
              </a:rPr>
              <a:t>分別對 </a:t>
            </a:r>
            <a:r>
              <a:rPr lang="en-US" altLang="zh-TW" i="1" dirty="0">
                <a:cs typeface="Times New Roman" pitchFamily="18" charset="0"/>
              </a:rPr>
              <a:t>t </a:t>
            </a:r>
            <a:r>
              <a:rPr lang="zh-TW" altLang="en-US" dirty="0">
                <a:cs typeface="Times New Roman" pitchFamily="18" charset="0"/>
              </a:rPr>
              <a:t>及 </a:t>
            </a:r>
            <a:r>
              <a:rPr lang="en-US" altLang="zh-TW" i="1" dirty="0">
                <a:cs typeface="Times New Roman" pitchFamily="18" charset="0"/>
              </a:rPr>
              <a:t>x </a:t>
            </a:r>
            <a:r>
              <a:rPr lang="zh-TW" altLang="en-US" dirty="0">
                <a:cs typeface="Times New Roman" pitchFamily="18" charset="0"/>
              </a:rPr>
              <a:t>取偏微分： </a:t>
            </a: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endParaRPr lang="en-US" altLang="zh-TW" dirty="0">
              <a:cs typeface="Times New Roman" pitchFamily="18" charset="0"/>
            </a:endParaRPr>
          </a:p>
          <a:p>
            <a:endParaRPr lang="en-US" altLang="zh-TW" dirty="0">
              <a:cs typeface="Times New Roman" pitchFamily="18" charset="0"/>
            </a:endParaRPr>
          </a:p>
          <a:p>
            <a:r>
              <a:rPr lang="zh-TW" altLang="en-US" dirty="0">
                <a:cs typeface="Times New Roman" pitchFamily="18" charset="0"/>
              </a:rPr>
              <a:t>比較這兩個偏微分式子，我們得</a:t>
            </a:r>
            <a:br>
              <a:rPr lang="en-US" altLang="zh-TW" dirty="0">
                <a:cs typeface="Times New Roman" pitchFamily="18" charset="0"/>
              </a:rPr>
            </a:br>
            <a:br>
              <a:rPr lang="en-US" altLang="zh-TW" dirty="0">
                <a:cs typeface="Times New Roman" pitchFamily="18" charset="0"/>
              </a:rPr>
            </a:br>
            <a:endParaRPr lang="en-US" altLang="zh-TW" dirty="0"/>
          </a:p>
          <a:p>
            <a:pPr>
              <a:buNone/>
            </a:pPr>
            <a:r>
              <a:rPr lang="en-US" altLang="zh-TW" dirty="0"/>
              <a:t>    </a:t>
            </a:r>
            <a:r>
              <a:rPr lang="zh-TW" altLang="en-US" dirty="0"/>
              <a:t>此處 </a:t>
            </a:r>
            <a:r>
              <a:rPr lang="el-GR" altLang="zh-TW" i="1" dirty="0"/>
              <a:t>υ </a:t>
            </a:r>
            <a:r>
              <a:rPr lang="el-GR" altLang="zh-TW" dirty="0"/>
              <a:t>= </a:t>
            </a:r>
            <a:r>
              <a:rPr lang="el-GR" altLang="zh-TW" i="1" dirty="0"/>
              <a:t>ω</a:t>
            </a:r>
            <a:r>
              <a:rPr lang="el-GR" altLang="zh-TW" dirty="0"/>
              <a:t>/</a:t>
            </a:r>
            <a:r>
              <a:rPr lang="en-US" altLang="zh-TW" i="1" dirty="0"/>
              <a:t>k </a:t>
            </a:r>
            <a:r>
              <a:rPr lang="zh-TW" altLang="en-US" dirty="0"/>
              <a:t>正好是波速。</a:t>
            </a:r>
          </a:p>
        </p:txBody>
      </p:sp>
      <p:sp>
        <p:nvSpPr>
          <p:cNvPr id="4" name="頁尾版面配置區 3">
            <a:extLst>
              <a:ext uri="{FF2B5EF4-FFF2-40B4-BE49-F238E27FC236}">
                <a16:creationId xmlns:a16="http://schemas.microsoft.com/office/drawing/2014/main" id="{C29DB180-276C-4AC4-842A-9B1D197775B9}"/>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39437C96-85E6-4A0C-A6F2-AC58F0956FA4}"/>
              </a:ext>
            </a:extLst>
          </p:cNvPr>
          <p:cNvSpPr>
            <a:spLocks noGrp="1"/>
          </p:cNvSpPr>
          <p:nvPr>
            <p:ph type="sldNum" sz="quarter" idx="12"/>
          </p:nvPr>
        </p:nvSpPr>
        <p:spPr/>
        <p:txBody>
          <a:bodyPr/>
          <a:lstStyle/>
          <a:p>
            <a:fld id="{FFF700D2-071F-440E-A3FF-180D34BA4EC8}" type="slidenum">
              <a:rPr lang="en-GB" smtClean="0"/>
              <a:t>58</a:t>
            </a:fld>
            <a:endParaRPr lang="en-GB"/>
          </a:p>
        </p:txBody>
      </p:sp>
      <p:pic>
        <p:nvPicPr>
          <p:cNvPr id="6" name="圖片 5">
            <a:extLst>
              <a:ext uri="{FF2B5EF4-FFF2-40B4-BE49-F238E27FC236}">
                <a16:creationId xmlns:a16="http://schemas.microsoft.com/office/drawing/2014/main" id="{62C83355-5D41-44EF-A252-EA53E5FAFD5A}"/>
              </a:ext>
            </a:extLst>
          </p:cNvPr>
          <p:cNvPicPr>
            <a:picLocks noChangeAspect="1"/>
          </p:cNvPicPr>
          <p:nvPr/>
        </p:nvPicPr>
        <p:blipFill>
          <a:blip r:embed="rId2"/>
          <a:stretch>
            <a:fillRect/>
          </a:stretch>
        </p:blipFill>
        <p:spPr>
          <a:xfrm>
            <a:off x="2658427" y="1988840"/>
            <a:ext cx="3827145" cy="1693545"/>
          </a:xfrm>
          <a:prstGeom prst="rect">
            <a:avLst/>
          </a:prstGeom>
        </p:spPr>
      </p:pic>
      <p:pic>
        <p:nvPicPr>
          <p:cNvPr id="7" name="圖片 6">
            <a:extLst>
              <a:ext uri="{FF2B5EF4-FFF2-40B4-BE49-F238E27FC236}">
                <a16:creationId xmlns:a16="http://schemas.microsoft.com/office/drawing/2014/main" id="{D599344D-BC26-4894-9816-40E78274752D}"/>
              </a:ext>
            </a:extLst>
          </p:cNvPr>
          <p:cNvPicPr>
            <a:picLocks noChangeAspect="1"/>
          </p:cNvPicPr>
          <p:nvPr/>
        </p:nvPicPr>
        <p:blipFill>
          <a:blip r:embed="rId3"/>
          <a:stretch>
            <a:fillRect/>
          </a:stretch>
        </p:blipFill>
        <p:spPr>
          <a:xfrm>
            <a:off x="1907704" y="4437112"/>
            <a:ext cx="6627495" cy="846773"/>
          </a:xfrm>
          <a:prstGeom prst="rect">
            <a:avLst/>
          </a:prstGeom>
        </p:spPr>
      </p:pic>
    </p:spTree>
    <p:extLst>
      <p:ext uri="{BB962C8B-B14F-4D97-AF65-F5344CB8AC3E}">
        <p14:creationId xmlns:p14="http://schemas.microsoft.com/office/powerpoint/2010/main" val="3668597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6D6DE-A994-4E91-98B3-BE3FC58DC30D}"/>
              </a:ext>
            </a:extLst>
          </p:cNvPr>
          <p:cNvSpPr>
            <a:spLocks noGrp="1"/>
          </p:cNvSpPr>
          <p:nvPr>
            <p:ph type="title"/>
          </p:nvPr>
        </p:nvSpPr>
        <p:spPr/>
        <p:txBody>
          <a:bodyPr/>
          <a:lstStyle/>
          <a:p>
            <a:r>
              <a:rPr lang="en-US" altLang="zh-TW" dirty="0"/>
              <a:t>16.10</a:t>
            </a:r>
            <a:r>
              <a:rPr lang="zh-TW" altLang="en-US" dirty="0">
                <a:solidFill>
                  <a:schemeClr val="accent2">
                    <a:lumMod val="75000"/>
                  </a:schemeClr>
                </a:solidFill>
              </a:rPr>
              <a:t> </a:t>
            </a:r>
            <a:r>
              <a:rPr lang="zh-TW" altLang="en-US" dirty="0"/>
              <a:t>弦上能量的傳輸</a:t>
            </a:r>
          </a:p>
        </p:txBody>
      </p:sp>
      <p:sp>
        <p:nvSpPr>
          <p:cNvPr id="6" name="內容版面配置區 5">
            <a:extLst>
              <a:ext uri="{FF2B5EF4-FFF2-40B4-BE49-F238E27FC236}">
                <a16:creationId xmlns:a16="http://schemas.microsoft.com/office/drawing/2014/main" id="{9AF5F96F-2C1A-4704-B5B1-98F017A9CB4E}"/>
              </a:ext>
            </a:extLst>
          </p:cNvPr>
          <p:cNvSpPr>
            <a:spLocks noGrp="1"/>
          </p:cNvSpPr>
          <p:nvPr>
            <p:ph idx="1"/>
          </p:nvPr>
        </p:nvSpPr>
        <p:spPr/>
        <p:txBody>
          <a:bodyPr>
            <a:normAutofit/>
          </a:bodyPr>
          <a:lstStyle/>
          <a:p>
            <a:pPr>
              <a:lnSpc>
                <a:spcPts val="4000"/>
              </a:lnSpc>
            </a:pPr>
            <a:r>
              <a:rPr lang="zh-TW" altLang="en-US" dirty="0">
                <a:cs typeface="Times New Roman" pitchFamily="18" charset="0"/>
              </a:rPr>
              <a:t>當波沿一弦傳遞時，它亦傳輸能量。</a:t>
            </a:r>
            <a:endParaRPr lang="en-US" altLang="zh-TW" dirty="0">
              <a:cs typeface="Times New Roman" pitchFamily="18" charset="0"/>
            </a:endParaRPr>
          </a:p>
          <a:p>
            <a:pPr>
              <a:lnSpc>
                <a:spcPts val="4000"/>
              </a:lnSpc>
            </a:pPr>
            <a:r>
              <a:rPr lang="zh-TW" altLang="en-US" dirty="0">
                <a:cs typeface="Times New Roman" pitchFamily="18" charset="0"/>
              </a:rPr>
              <a:t>圖 </a:t>
            </a:r>
            <a:r>
              <a:rPr lang="en-US" altLang="zh-TW" dirty="0">
                <a:cs typeface="Times New Roman" pitchFamily="18" charset="0"/>
              </a:rPr>
              <a:t>16.22 </a:t>
            </a:r>
            <a:r>
              <a:rPr lang="zh-TW" altLang="en-US" dirty="0">
                <a:cs typeface="Times New Roman" pitchFamily="18" charset="0"/>
              </a:rPr>
              <a:t>顯示受一波影響下的弦 其中一小段。如果 </a:t>
            </a:r>
            <a:r>
              <a:rPr lang="en-US" altLang="zh-TW" i="1" dirty="0">
                <a:cs typeface="Times New Roman" pitchFamily="18" charset="0"/>
              </a:rPr>
              <a:t>μ </a:t>
            </a:r>
            <a:r>
              <a:rPr lang="zh-TW" altLang="en-US" dirty="0">
                <a:cs typeface="Times New Roman" pitchFamily="18" charset="0"/>
              </a:rPr>
              <a:t>為線質量密度，則質量 </a:t>
            </a:r>
            <a:r>
              <a:rPr lang="en-US" altLang="zh-TW" i="1" dirty="0" err="1">
                <a:cs typeface="Times New Roman" pitchFamily="18" charset="0"/>
              </a:rPr>
              <a:t>μdx</a:t>
            </a:r>
            <a:r>
              <a:rPr lang="en-US" altLang="zh-TW" i="1" dirty="0">
                <a:cs typeface="Times New Roman" pitchFamily="18" charset="0"/>
              </a:rPr>
              <a:t> </a:t>
            </a:r>
            <a:r>
              <a:rPr lang="zh-TW" altLang="en-US" dirty="0">
                <a:cs typeface="Times New Roman" pitchFamily="18" charset="0"/>
              </a:rPr>
              <a:t>小段的動能為</a:t>
            </a: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此段的位能等於由 </a:t>
            </a:r>
            <a:r>
              <a:rPr lang="en-US" altLang="zh-TW" i="1" dirty="0">
                <a:cs typeface="Times New Roman" pitchFamily="18" charset="0"/>
              </a:rPr>
              <a:t>dx </a:t>
            </a:r>
            <a:br>
              <a:rPr lang="en-US" altLang="zh-TW" i="1" dirty="0">
                <a:cs typeface="Times New Roman" pitchFamily="18" charset="0"/>
              </a:rPr>
            </a:br>
            <a:r>
              <a:rPr lang="zh-TW" altLang="en-US" dirty="0">
                <a:cs typeface="Times New Roman" pitchFamily="18" charset="0"/>
              </a:rPr>
              <a:t>伸展 </a:t>
            </a:r>
            <a:r>
              <a:rPr lang="en-US" altLang="zh-TW" i="1" dirty="0">
                <a:cs typeface="Times New Roman" pitchFamily="18" charset="0"/>
              </a:rPr>
              <a:t>dℓ </a:t>
            </a:r>
            <a:r>
              <a:rPr lang="zh-TW" altLang="en-US" dirty="0">
                <a:cs typeface="Times New Roman" pitchFamily="18" charset="0"/>
              </a:rPr>
              <a:t>所作的功。</a:t>
            </a:r>
            <a:endParaRPr lang="zh-TW" altLang="en-US" dirty="0"/>
          </a:p>
        </p:txBody>
      </p:sp>
      <p:sp>
        <p:nvSpPr>
          <p:cNvPr id="4" name="頁尾版面配置區 3">
            <a:extLst>
              <a:ext uri="{FF2B5EF4-FFF2-40B4-BE49-F238E27FC236}">
                <a16:creationId xmlns:a16="http://schemas.microsoft.com/office/drawing/2014/main" id="{60DE726E-2C87-4215-964D-1F145C48394D}"/>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47EA877B-17AB-4EB1-9870-284D79876CEC}"/>
              </a:ext>
            </a:extLst>
          </p:cNvPr>
          <p:cNvSpPr>
            <a:spLocks noGrp="1"/>
          </p:cNvSpPr>
          <p:nvPr>
            <p:ph type="sldNum" sz="quarter" idx="12"/>
          </p:nvPr>
        </p:nvSpPr>
        <p:spPr/>
        <p:txBody>
          <a:bodyPr/>
          <a:lstStyle/>
          <a:p>
            <a:fld id="{FFF700D2-071F-440E-A3FF-180D34BA4EC8}" type="slidenum">
              <a:rPr lang="en-GB" smtClean="0"/>
              <a:t>59</a:t>
            </a:fld>
            <a:endParaRPr lang="en-GB"/>
          </a:p>
        </p:txBody>
      </p:sp>
      <p:pic>
        <p:nvPicPr>
          <p:cNvPr id="8" name="內容版面配置區 7">
            <a:extLst>
              <a:ext uri="{FF2B5EF4-FFF2-40B4-BE49-F238E27FC236}">
                <a16:creationId xmlns:a16="http://schemas.microsoft.com/office/drawing/2014/main" id="{5CC32A32-9E86-431B-A034-23229517C515}"/>
              </a:ext>
            </a:extLst>
          </p:cNvPr>
          <p:cNvPicPr>
            <a:picLocks noGrp="1" noChangeAspect="1"/>
          </p:cNvPicPr>
          <p:nvPr>
            <p:ph sz="half" idx="4294967295"/>
          </p:nvPr>
        </p:nvPicPr>
        <p:blipFill>
          <a:blip r:embed="rId2"/>
          <a:stretch>
            <a:fillRect/>
          </a:stretch>
        </p:blipFill>
        <p:spPr>
          <a:xfrm>
            <a:off x="4832950" y="3442185"/>
            <a:ext cx="3881437" cy="2828925"/>
          </a:xfrm>
          <a:prstGeom prst="rect">
            <a:avLst/>
          </a:prstGeom>
        </p:spPr>
      </p:pic>
      <p:pic>
        <p:nvPicPr>
          <p:cNvPr id="9" name="圖片 8">
            <a:extLst>
              <a:ext uri="{FF2B5EF4-FFF2-40B4-BE49-F238E27FC236}">
                <a16:creationId xmlns:a16="http://schemas.microsoft.com/office/drawing/2014/main" id="{E3FD1E22-B28E-4DAA-BDFB-E48E94FFF1FC}"/>
              </a:ext>
            </a:extLst>
          </p:cNvPr>
          <p:cNvPicPr>
            <a:picLocks noChangeAspect="1"/>
          </p:cNvPicPr>
          <p:nvPr/>
        </p:nvPicPr>
        <p:blipFill>
          <a:blip r:embed="rId3"/>
          <a:stretch>
            <a:fillRect/>
          </a:stretch>
        </p:blipFill>
        <p:spPr>
          <a:xfrm>
            <a:off x="1465412" y="3212976"/>
            <a:ext cx="2580323" cy="733425"/>
          </a:xfrm>
          <a:prstGeom prst="rect">
            <a:avLst/>
          </a:prstGeom>
        </p:spPr>
      </p:pic>
    </p:spTree>
    <p:extLst>
      <p:ext uri="{BB962C8B-B14F-4D97-AF65-F5344CB8AC3E}">
        <p14:creationId xmlns:p14="http://schemas.microsoft.com/office/powerpoint/2010/main" val="291238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6EAE04-F43D-4A0F-A08E-6402C90B8A02}"/>
              </a:ext>
            </a:extLst>
          </p:cNvPr>
          <p:cNvSpPr>
            <a:spLocks noGrp="1"/>
          </p:cNvSpPr>
          <p:nvPr>
            <p:ph type="title"/>
          </p:nvPr>
        </p:nvSpPr>
        <p:spPr/>
        <p:txBody>
          <a:bodyPr/>
          <a:lstStyle/>
          <a:p>
            <a:r>
              <a:rPr lang="en-US" altLang="zh-TW" dirty="0"/>
              <a:t>16.1 </a:t>
            </a:r>
            <a:r>
              <a:rPr lang="zh-TW" altLang="en-US" dirty="0"/>
              <a:t>波的特性</a:t>
            </a:r>
          </a:p>
        </p:txBody>
      </p:sp>
      <p:sp>
        <p:nvSpPr>
          <p:cNvPr id="3" name="內容版面配置區 2">
            <a:extLst>
              <a:ext uri="{FF2B5EF4-FFF2-40B4-BE49-F238E27FC236}">
                <a16:creationId xmlns:a16="http://schemas.microsoft.com/office/drawing/2014/main" id="{BAA62140-A9DB-4495-B1EB-9CB7FFA85182}"/>
              </a:ext>
            </a:extLst>
          </p:cNvPr>
          <p:cNvSpPr>
            <a:spLocks noGrp="1"/>
          </p:cNvSpPr>
          <p:nvPr>
            <p:ph idx="1"/>
          </p:nvPr>
        </p:nvSpPr>
        <p:spPr/>
        <p:txBody>
          <a:bodyPr/>
          <a:lstStyle/>
          <a:p>
            <a:pPr>
              <a:lnSpc>
                <a:spcPts val="4000"/>
              </a:lnSpc>
            </a:pPr>
            <a:r>
              <a:rPr lang="zh-TW" altLang="en-US" b="1" dirty="0">
                <a:solidFill>
                  <a:srgbClr val="C00000"/>
                </a:solidFill>
                <a:cs typeface="Times New Roman" pitchFamily="18" charset="0"/>
              </a:rPr>
              <a:t>波</a:t>
            </a:r>
            <a:r>
              <a:rPr lang="en-US" altLang="zh-TW" dirty="0">
                <a:cs typeface="Times New Roman" pitchFamily="18" charset="0"/>
              </a:rPr>
              <a:t>(wave)</a:t>
            </a:r>
            <a:r>
              <a:rPr lang="zh-TW" altLang="en-US" dirty="0">
                <a:cs typeface="Times New Roman" pitchFamily="18" charset="0"/>
              </a:rPr>
              <a:t>就是物質沒有長程移動卻能使擾動行進或</a:t>
            </a:r>
            <a:r>
              <a:rPr lang="zh-TW" altLang="en-US" b="1" dirty="0">
                <a:solidFill>
                  <a:srgbClr val="C00000"/>
                </a:solidFill>
                <a:cs typeface="Times New Roman" pitchFamily="18" charset="0"/>
              </a:rPr>
              <a:t>傳遞</a:t>
            </a:r>
            <a:r>
              <a:rPr lang="en-US" altLang="zh-TW" dirty="0">
                <a:cs typeface="Times New Roman" pitchFamily="18" charset="0"/>
              </a:rPr>
              <a:t>(propagates)</a:t>
            </a:r>
            <a:r>
              <a:rPr lang="zh-TW" altLang="en-US" dirty="0">
                <a:cs typeface="Times New Roman" pitchFamily="18" charset="0"/>
              </a:rPr>
              <a:t>。我們聽到的聲音、可見光及收音機訊號正是波的例子。</a:t>
            </a:r>
          </a:p>
          <a:p>
            <a:pPr>
              <a:lnSpc>
                <a:spcPts val="4000"/>
              </a:lnSpc>
            </a:pPr>
            <a:r>
              <a:rPr lang="zh-TW" altLang="en-US" b="1" dirty="0">
                <a:solidFill>
                  <a:srgbClr val="C00000"/>
                </a:solidFill>
                <a:cs typeface="Times New Roman" pitchFamily="18" charset="0"/>
              </a:rPr>
              <a:t>力學波</a:t>
            </a:r>
            <a:r>
              <a:rPr lang="en-US" altLang="zh-TW" dirty="0">
                <a:cs typeface="Times New Roman" pitchFamily="18" charset="0"/>
              </a:rPr>
              <a:t>(mechanical waves)</a:t>
            </a:r>
            <a:r>
              <a:rPr lang="zh-TW" altLang="en-US" dirty="0">
                <a:cs typeface="Times New Roman" pitchFamily="18" charset="0"/>
              </a:rPr>
              <a:t>為藉著物質</a:t>
            </a:r>
            <a:r>
              <a:rPr lang="en-US" altLang="zh-TW" dirty="0">
                <a:cs typeface="Times New Roman" pitchFamily="18" charset="0"/>
              </a:rPr>
              <a:t>(</a:t>
            </a:r>
            <a:r>
              <a:rPr lang="zh-TW" altLang="en-US" dirty="0">
                <a:cs typeface="Times New Roman" pitchFamily="18" charset="0"/>
              </a:rPr>
              <a:t>介質</a:t>
            </a:r>
            <a:r>
              <a:rPr lang="en-US" altLang="zh-TW" dirty="0">
                <a:cs typeface="Times New Roman" pitchFamily="18" charset="0"/>
              </a:rPr>
              <a:t>)</a:t>
            </a:r>
            <a:r>
              <a:rPr lang="zh-TW" altLang="en-US" dirty="0">
                <a:cs typeface="Times New Roman" pitchFamily="18" charset="0"/>
              </a:rPr>
              <a:t>由平衡受到振盪來傳播波動的現象，例如水波或聲波。相反地，</a:t>
            </a:r>
            <a:r>
              <a:rPr lang="zh-TW" altLang="en-US" b="1" dirty="0">
                <a:solidFill>
                  <a:srgbClr val="C00000"/>
                </a:solidFill>
                <a:cs typeface="Times New Roman" pitchFamily="18" charset="0"/>
              </a:rPr>
              <a:t>電磁波</a:t>
            </a:r>
            <a:r>
              <a:rPr lang="en-US" altLang="zh-TW" dirty="0">
                <a:cs typeface="Times New Roman" pitchFamily="18" charset="0"/>
              </a:rPr>
              <a:t>(electromagnetic waves)</a:t>
            </a:r>
            <a:r>
              <a:rPr lang="zh-TW" altLang="en-US" dirty="0">
                <a:cs typeface="Times New Roman" pitchFamily="18" charset="0"/>
              </a:rPr>
              <a:t>不需介質即可傳播。諸如：光及電視訊號皆為</a:t>
            </a:r>
            <a:r>
              <a:rPr lang="zh-TW" altLang="en-US" b="1" dirty="0">
                <a:solidFill>
                  <a:srgbClr val="C00000"/>
                </a:solidFill>
                <a:cs typeface="Times New Roman" pitchFamily="18" charset="0"/>
              </a:rPr>
              <a:t>非力學性的</a:t>
            </a:r>
            <a:r>
              <a:rPr lang="en-US" altLang="zh-TW" dirty="0">
                <a:cs typeface="Times New Roman" pitchFamily="18" charset="0"/>
              </a:rPr>
              <a:t>(nonmechanical)</a:t>
            </a:r>
            <a:r>
              <a:rPr lang="zh-TW" altLang="en-US" dirty="0">
                <a:cs typeface="Times New Roman" pitchFamily="18" charset="0"/>
              </a:rPr>
              <a:t>，並且能在真空中傳遞。</a:t>
            </a:r>
            <a:endParaRPr lang="zh-TW" altLang="en-US" dirty="0"/>
          </a:p>
        </p:txBody>
      </p:sp>
      <p:sp>
        <p:nvSpPr>
          <p:cNvPr id="4" name="頁尾版面配置區 3">
            <a:extLst>
              <a:ext uri="{FF2B5EF4-FFF2-40B4-BE49-F238E27FC236}">
                <a16:creationId xmlns:a16="http://schemas.microsoft.com/office/drawing/2014/main" id="{D221BEDB-E42A-4C7C-A642-10A3C9340447}"/>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8CD8E51B-822C-4A88-9B98-8AA1013F4D93}"/>
              </a:ext>
            </a:extLst>
          </p:cNvPr>
          <p:cNvSpPr>
            <a:spLocks noGrp="1"/>
          </p:cNvSpPr>
          <p:nvPr>
            <p:ph type="sldNum" sz="quarter" idx="12"/>
          </p:nvPr>
        </p:nvSpPr>
        <p:spPr/>
        <p:txBody>
          <a:bodyPr/>
          <a:lstStyle/>
          <a:p>
            <a:fld id="{FFF700D2-071F-440E-A3FF-180D34BA4EC8}" type="slidenum">
              <a:rPr lang="en-GB" smtClean="0"/>
              <a:t>6</a:t>
            </a:fld>
            <a:endParaRPr lang="en-GB"/>
          </a:p>
        </p:txBody>
      </p:sp>
    </p:spTree>
    <p:extLst>
      <p:ext uri="{BB962C8B-B14F-4D97-AF65-F5344CB8AC3E}">
        <p14:creationId xmlns:p14="http://schemas.microsoft.com/office/powerpoint/2010/main" val="3167620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F91461-79EE-4582-AD5E-48D8FCB43E66}"/>
              </a:ext>
            </a:extLst>
          </p:cNvPr>
          <p:cNvSpPr>
            <a:spLocks noGrp="1"/>
          </p:cNvSpPr>
          <p:nvPr>
            <p:ph type="title"/>
          </p:nvPr>
        </p:nvSpPr>
        <p:spPr/>
        <p:txBody>
          <a:bodyPr/>
          <a:lstStyle/>
          <a:p>
            <a:r>
              <a:rPr lang="en-US" altLang="zh-TW" dirty="0"/>
              <a:t>16.10</a:t>
            </a:r>
            <a:r>
              <a:rPr lang="zh-TW" altLang="en-US" dirty="0">
                <a:solidFill>
                  <a:schemeClr val="accent2">
                    <a:lumMod val="75000"/>
                  </a:schemeClr>
                </a:solidFill>
              </a:rPr>
              <a:t> </a:t>
            </a:r>
            <a:r>
              <a:rPr lang="zh-TW" altLang="en-US" dirty="0"/>
              <a:t>弦上能量的傳輸</a:t>
            </a:r>
          </a:p>
        </p:txBody>
      </p:sp>
      <p:sp>
        <p:nvSpPr>
          <p:cNvPr id="3" name="內容版面配置區 2">
            <a:extLst>
              <a:ext uri="{FF2B5EF4-FFF2-40B4-BE49-F238E27FC236}">
                <a16:creationId xmlns:a16="http://schemas.microsoft.com/office/drawing/2014/main" id="{3BD4748B-EDFC-4DD9-A0FE-833183CB41E1}"/>
              </a:ext>
            </a:extLst>
          </p:cNvPr>
          <p:cNvSpPr>
            <a:spLocks noGrp="1"/>
          </p:cNvSpPr>
          <p:nvPr>
            <p:ph idx="1"/>
          </p:nvPr>
        </p:nvSpPr>
        <p:spPr>
          <a:xfrm>
            <a:off x="457200" y="1340768"/>
            <a:ext cx="8229600" cy="5386610"/>
          </a:xfrm>
        </p:spPr>
        <p:txBody>
          <a:bodyPr>
            <a:normAutofit/>
          </a:bodyPr>
          <a:lstStyle/>
          <a:p>
            <a:pPr>
              <a:lnSpc>
                <a:spcPts val="4000"/>
              </a:lnSpc>
            </a:pPr>
            <a:r>
              <a:rPr lang="zh-TW" altLang="en-US" dirty="0">
                <a:cs typeface="Times New Roman" pitchFamily="18" charset="0"/>
              </a:rPr>
              <a:t>假設張力保持常數，</a:t>
            </a:r>
            <a:r>
              <a:rPr lang="en-US" altLang="zh-TW" i="1" dirty="0" err="1">
                <a:cs typeface="Times New Roman" pitchFamily="18" charset="0"/>
              </a:rPr>
              <a:t>dU</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F</a:t>
            </a:r>
            <a:r>
              <a:rPr lang="en-US" altLang="zh-TW" dirty="0">
                <a:cs typeface="Times New Roman" pitchFamily="18" charset="0"/>
              </a:rPr>
              <a:t>(</a:t>
            </a:r>
            <a:r>
              <a:rPr lang="en-US" altLang="zh-TW" i="1" dirty="0">
                <a:cs typeface="Times New Roman" pitchFamily="18" charset="0"/>
              </a:rPr>
              <a:t>dℓ </a:t>
            </a:r>
            <a:r>
              <a:rPr lang="en-US" altLang="zh-TW" dirty="0">
                <a:cs typeface="Times New Roman" pitchFamily="18" charset="0"/>
              </a:rPr>
              <a:t>− </a:t>
            </a:r>
            <a:r>
              <a:rPr lang="en-US" altLang="zh-TW" i="1" dirty="0">
                <a:cs typeface="Times New Roman" pitchFamily="18" charset="0"/>
              </a:rPr>
              <a:t>dx</a:t>
            </a:r>
            <a:r>
              <a:rPr lang="en-US" altLang="zh-TW" dirty="0">
                <a:cs typeface="Times New Roman" pitchFamily="18" charset="0"/>
              </a:rPr>
              <a:t>)</a:t>
            </a:r>
            <a:r>
              <a:rPr lang="zh-TW" altLang="en-US" dirty="0">
                <a:cs typeface="Times New Roman" pitchFamily="18" charset="0"/>
              </a:rPr>
              <a:t>。我們假設擾動很小。其意為斜率       很小。由畢氏定理</a:t>
            </a:r>
            <a:br>
              <a:rPr lang="en-US" altLang="zh-TW" dirty="0">
                <a:cs typeface="Times New Roman" pitchFamily="18" charset="0"/>
              </a:rPr>
            </a:br>
            <a:br>
              <a:rPr lang="en-US" altLang="zh-TW" dirty="0">
                <a:cs typeface="Times New Roman" pitchFamily="18" charset="0"/>
              </a:rPr>
            </a:br>
            <a:endParaRPr lang="en-US" altLang="zh-TW" dirty="0">
              <a:cs typeface="Times New Roman" pitchFamily="18" charset="0"/>
            </a:endParaRPr>
          </a:p>
          <a:p>
            <a:pPr>
              <a:lnSpc>
                <a:spcPts val="4000"/>
              </a:lnSpc>
            </a:pPr>
            <a:r>
              <a:rPr lang="zh-TW" altLang="en-US" dirty="0">
                <a:cs typeface="Times New Roman" pitchFamily="18" charset="0"/>
              </a:rPr>
              <a:t>此處，在第二行，我們使用二項式展開，當 </a:t>
            </a:r>
            <a:r>
              <a:rPr lang="en-US" altLang="zh-TW" i="1" dirty="0">
                <a:cs typeface="Times New Roman" pitchFamily="18" charset="0"/>
              </a:rPr>
              <a:t>z </a:t>
            </a:r>
            <a:r>
              <a:rPr lang="en-US" altLang="zh-TW" dirty="0">
                <a:cs typeface="Times New Roman" pitchFamily="18" charset="0"/>
              </a:rPr>
              <a:t>&lt;&lt;1 </a:t>
            </a:r>
            <a:r>
              <a:rPr lang="zh-TW" altLang="en-US" dirty="0">
                <a:cs typeface="Times New Roman" pitchFamily="18" charset="0"/>
              </a:rPr>
              <a:t>時，</a:t>
            </a:r>
            <a:r>
              <a:rPr lang="en-US" altLang="zh-TW" dirty="0">
                <a:cs typeface="Times New Roman" pitchFamily="18" charset="0"/>
              </a:rPr>
              <a:t>(1 + </a:t>
            </a:r>
            <a:r>
              <a:rPr lang="en-US" altLang="zh-TW" i="1" dirty="0">
                <a:cs typeface="Times New Roman" pitchFamily="18" charset="0"/>
              </a:rPr>
              <a:t>z</a:t>
            </a:r>
            <a:r>
              <a:rPr lang="en-US" altLang="zh-TW" dirty="0">
                <a:cs typeface="Times New Roman" pitchFamily="18" charset="0"/>
              </a:rPr>
              <a:t>)</a:t>
            </a:r>
            <a:r>
              <a:rPr lang="en-US" altLang="zh-TW" i="1" dirty="0">
                <a:cs typeface="Times New Roman" pitchFamily="18" charset="0"/>
              </a:rPr>
              <a:t>n </a:t>
            </a:r>
            <a:r>
              <a:rPr lang="zh-TW" altLang="en-US" dirty="0">
                <a:cs typeface="Times New Roman" pitchFamily="18" charset="0"/>
              </a:rPr>
              <a:t>≈</a:t>
            </a:r>
            <a:r>
              <a:rPr lang="en-US" altLang="zh-TW" dirty="0">
                <a:cs typeface="Times New Roman" pitchFamily="18" charset="0"/>
              </a:rPr>
              <a:t>1 + </a:t>
            </a:r>
            <a:r>
              <a:rPr lang="en-US" altLang="zh-TW" i="1" dirty="0" err="1">
                <a:cs typeface="Times New Roman" pitchFamily="18" charset="0"/>
              </a:rPr>
              <a:t>nz</a:t>
            </a:r>
            <a:r>
              <a:rPr lang="en-US" altLang="zh-TW" i="1" dirty="0">
                <a:cs typeface="Times New Roman" pitchFamily="18" charset="0"/>
              </a:rPr>
              <a:t> </a:t>
            </a:r>
            <a:r>
              <a:rPr lang="en-US" altLang="zh-TW" dirty="0">
                <a:cs typeface="Times New Roman" pitchFamily="18" charset="0"/>
              </a:rPr>
              <a:t>(</a:t>
            </a:r>
            <a:r>
              <a:rPr lang="zh-TW" altLang="en-US" dirty="0">
                <a:cs typeface="Times New Roman" pitchFamily="18" charset="0"/>
              </a:rPr>
              <a:t>參見附錄</a:t>
            </a:r>
            <a:r>
              <a:rPr lang="en-US" altLang="zh-TW" dirty="0">
                <a:cs typeface="Times New Roman" pitchFamily="18" charset="0"/>
              </a:rPr>
              <a:t>)</a:t>
            </a:r>
            <a:r>
              <a:rPr lang="zh-TW" altLang="en-US" dirty="0">
                <a:cs typeface="Times New Roman" pitchFamily="18" charset="0"/>
              </a:rPr>
              <a:t>，所以     </a:t>
            </a: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被拉長之小單元其位能與其斜率有關而和其位移無直接關係。</a:t>
            </a:r>
            <a:endParaRPr lang="zh-TW" altLang="en-US" dirty="0"/>
          </a:p>
        </p:txBody>
      </p:sp>
      <p:sp>
        <p:nvSpPr>
          <p:cNvPr id="4" name="頁尾版面配置區 3">
            <a:extLst>
              <a:ext uri="{FF2B5EF4-FFF2-40B4-BE49-F238E27FC236}">
                <a16:creationId xmlns:a16="http://schemas.microsoft.com/office/drawing/2014/main" id="{381F355F-9CF3-47D7-B7E4-59333E5625B6}"/>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737338A0-0F64-4439-8CA3-DA491F865436}"/>
              </a:ext>
            </a:extLst>
          </p:cNvPr>
          <p:cNvSpPr>
            <a:spLocks noGrp="1"/>
          </p:cNvSpPr>
          <p:nvPr>
            <p:ph type="sldNum" sz="quarter" idx="12"/>
          </p:nvPr>
        </p:nvSpPr>
        <p:spPr/>
        <p:txBody>
          <a:bodyPr/>
          <a:lstStyle/>
          <a:p>
            <a:fld id="{FFF700D2-071F-440E-A3FF-180D34BA4EC8}" type="slidenum">
              <a:rPr lang="en-GB" smtClean="0"/>
              <a:t>60</a:t>
            </a:fld>
            <a:endParaRPr lang="en-GB"/>
          </a:p>
        </p:txBody>
      </p:sp>
      <p:pic>
        <p:nvPicPr>
          <p:cNvPr id="7" name="圖片 6">
            <a:extLst>
              <a:ext uri="{FF2B5EF4-FFF2-40B4-BE49-F238E27FC236}">
                <a16:creationId xmlns:a16="http://schemas.microsoft.com/office/drawing/2014/main" id="{9A5E6A5C-97E0-455C-93ED-29C928157225}"/>
              </a:ext>
            </a:extLst>
          </p:cNvPr>
          <p:cNvPicPr>
            <a:picLocks noChangeAspect="1"/>
          </p:cNvPicPr>
          <p:nvPr/>
        </p:nvPicPr>
        <p:blipFill>
          <a:blip r:embed="rId2"/>
          <a:stretch>
            <a:fillRect/>
          </a:stretch>
        </p:blipFill>
        <p:spPr>
          <a:xfrm>
            <a:off x="4211960" y="1810439"/>
            <a:ext cx="500062" cy="713423"/>
          </a:xfrm>
          <a:prstGeom prst="rect">
            <a:avLst/>
          </a:prstGeom>
        </p:spPr>
      </p:pic>
      <p:pic>
        <p:nvPicPr>
          <p:cNvPr id="8" name="圖片 7">
            <a:extLst>
              <a:ext uri="{FF2B5EF4-FFF2-40B4-BE49-F238E27FC236}">
                <a16:creationId xmlns:a16="http://schemas.microsoft.com/office/drawing/2014/main" id="{2E8E6E6D-69CC-423E-80B3-3C74EF171D6A}"/>
              </a:ext>
            </a:extLst>
          </p:cNvPr>
          <p:cNvPicPr>
            <a:picLocks noChangeAspect="1"/>
          </p:cNvPicPr>
          <p:nvPr/>
        </p:nvPicPr>
        <p:blipFill>
          <a:blip r:embed="rId3"/>
          <a:stretch>
            <a:fillRect/>
          </a:stretch>
        </p:blipFill>
        <p:spPr>
          <a:xfrm>
            <a:off x="1021561" y="2615475"/>
            <a:ext cx="7380922" cy="900113"/>
          </a:xfrm>
          <a:prstGeom prst="rect">
            <a:avLst/>
          </a:prstGeom>
        </p:spPr>
      </p:pic>
      <p:pic>
        <p:nvPicPr>
          <p:cNvPr id="9" name="圖片 8">
            <a:extLst>
              <a:ext uri="{FF2B5EF4-FFF2-40B4-BE49-F238E27FC236}">
                <a16:creationId xmlns:a16="http://schemas.microsoft.com/office/drawing/2014/main" id="{EEF29859-7D74-4D96-BC9F-878BB89E2288}"/>
              </a:ext>
            </a:extLst>
          </p:cNvPr>
          <p:cNvPicPr>
            <a:picLocks noChangeAspect="1"/>
          </p:cNvPicPr>
          <p:nvPr/>
        </p:nvPicPr>
        <p:blipFill>
          <a:blip r:embed="rId4"/>
          <a:stretch>
            <a:fillRect/>
          </a:stretch>
        </p:blipFill>
        <p:spPr>
          <a:xfrm>
            <a:off x="2987824" y="4796989"/>
            <a:ext cx="2687003" cy="686753"/>
          </a:xfrm>
          <a:prstGeom prst="rect">
            <a:avLst/>
          </a:prstGeom>
        </p:spPr>
      </p:pic>
    </p:spTree>
    <p:extLst>
      <p:ext uri="{BB962C8B-B14F-4D97-AF65-F5344CB8AC3E}">
        <p14:creationId xmlns:p14="http://schemas.microsoft.com/office/powerpoint/2010/main" val="3429913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F5F72-331D-4FC5-ACF8-0527C68CBA7A}"/>
              </a:ext>
            </a:extLst>
          </p:cNvPr>
          <p:cNvSpPr>
            <a:spLocks noGrp="1"/>
          </p:cNvSpPr>
          <p:nvPr>
            <p:ph type="title"/>
          </p:nvPr>
        </p:nvSpPr>
        <p:spPr/>
        <p:txBody>
          <a:bodyPr/>
          <a:lstStyle/>
          <a:p>
            <a:r>
              <a:rPr lang="en-US" altLang="zh-TW" dirty="0"/>
              <a:t>16.10</a:t>
            </a:r>
            <a:r>
              <a:rPr lang="zh-TW" altLang="en-US" dirty="0">
                <a:solidFill>
                  <a:schemeClr val="accent2">
                    <a:lumMod val="75000"/>
                  </a:schemeClr>
                </a:solidFill>
              </a:rPr>
              <a:t> </a:t>
            </a:r>
            <a:r>
              <a:rPr lang="zh-TW" altLang="en-US" dirty="0"/>
              <a:t>弦上能量的傳輸</a:t>
            </a:r>
          </a:p>
        </p:txBody>
      </p:sp>
      <p:sp>
        <p:nvSpPr>
          <p:cNvPr id="3" name="內容版面配置區 2">
            <a:extLst>
              <a:ext uri="{FF2B5EF4-FFF2-40B4-BE49-F238E27FC236}">
                <a16:creationId xmlns:a16="http://schemas.microsoft.com/office/drawing/2014/main" id="{217DF845-75B9-4A21-8ED5-847D2ACF6C11}"/>
              </a:ext>
            </a:extLst>
          </p:cNvPr>
          <p:cNvSpPr>
            <a:spLocks noGrp="1"/>
          </p:cNvSpPr>
          <p:nvPr>
            <p:ph idx="1"/>
          </p:nvPr>
        </p:nvSpPr>
        <p:spPr>
          <a:xfrm>
            <a:off x="457200" y="1340768"/>
            <a:ext cx="8229600" cy="5386610"/>
          </a:xfrm>
        </p:spPr>
        <p:txBody>
          <a:bodyPr>
            <a:normAutofit/>
          </a:bodyPr>
          <a:lstStyle/>
          <a:p>
            <a:pPr>
              <a:lnSpc>
                <a:spcPts val="3400"/>
              </a:lnSpc>
            </a:pPr>
            <a:r>
              <a:rPr lang="zh-TW" altLang="en-US" dirty="0">
                <a:cs typeface="Times New Roman" pitchFamily="18" charset="0"/>
              </a:rPr>
              <a:t>此單元的力學能 </a:t>
            </a:r>
            <a:r>
              <a:rPr lang="en-US" altLang="zh-TW" i="1" dirty="0" err="1">
                <a:cs typeface="Times New Roman" pitchFamily="18" charset="0"/>
              </a:rPr>
              <a:t>dE</a:t>
            </a:r>
            <a:r>
              <a:rPr lang="en-US" altLang="zh-TW" i="1" dirty="0">
                <a:cs typeface="Times New Roman" pitchFamily="18" charset="0"/>
              </a:rPr>
              <a:t> </a:t>
            </a:r>
            <a:r>
              <a:rPr lang="en-US" altLang="zh-TW" dirty="0">
                <a:cs typeface="Times New Roman" pitchFamily="18" charset="0"/>
              </a:rPr>
              <a:t>= </a:t>
            </a:r>
            <a:r>
              <a:rPr lang="en-US" altLang="zh-TW" i="1" dirty="0" err="1">
                <a:cs typeface="Times New Roman" pitchFamily="18" charset="0"/>
              </a:rPr>
              <a:t>dK</a:t>
            </a:r>
            <a:r>
              <a:rPr lang="en-US" altLang="zh-TW" dirty="0">
                <a:cs typeface="Times New Roman" pitchFamily="18" charset="0"/>
              </a:rPr>
              <a:t> + </a:t>
            </a:r>
            <a:r>
              <a:rPr lang="en-US" altLang="zh-TW" i="1" dirty="0" err="1">
                <a:cs typeface="Times New Roman" pitchFamily="18" charset="0"/>
              </a:rPr>
              <a:t>dU</a:t>
            </a:r>
            <a:r>
              <a:rPr lang="zh-TW" altLang="en-US" dirty="0">
                <a:cs typeface="Times New Roman" pitchFamily="18" charset="0"/>
              </a:rPr>
              <a:t>，因此變成</a:t>
            </a:r>
            <a:endParaRPr lang="en-US" altLang="zh-TW" dirty="0">
              <a:cs typeface="Times New Roman" pitchFamily="18" charset="0"/>
            </a:endParaRPr>
          </a:p>
          <a:p>
            <a:pPr>
              <a:lnSpc>
                <a:spcPts val="3400"/>
              </a:lnSpc>
            </a:pPr>
            <a:endParaRPr lang="en-US" altLang="zh-TW" dirty="0">
              <a:cs typeface="Times New Roman" pitchFamily="18" charset="0"/>
            </a:endParaRPr>
          </a:p>
          <a:p>
            <a:pPr>
              <a:lnSpc>
                <a:spcPts val="3400"/>
              </a:lnSpc>
            </a:pPr>
            <a:r>
              <a:rPr lang="zh-TW" altLang="en-US" dirty="0">
                <a:cs typeface="Times New Roman" pitchFamily="18" charset="0"/>
              </a:rPr>
              <a:t>對於一諧振波 </a:t>
            </a:r>
            <a:r>
              <a:rPr lang="en-US" altLang="zh-TW" i="1" dirty="0">
                <a:cs typeface="Times New Roman" pitchFamily="18" charset="0"/>
              </a:rPr>
              <a:t>y </a:t>
            </a:r>
            <a:r>
              <a:rPr lang="en-US" altLang="zh-TW" dirty="0">
                <a:cs typeface="Times New Roman" pitchFamily="18" charset="0"/>
              </a:rPr>
              <a:t>(</a:t>
            </a:r>
            <a:r>
              <a:rPr lang="en-US" altLang="zh-TW" i="1" dirty="0">
                <a:cs typeface="Times New Roman" pitchFamily="18" charset="0"/>
              </a:rPr>
              <a:t>x</a:t>
            </a:r>
            <a:r>
              <a:rPr lang="en-US" altLang="zh-TW" dirty="0">
                <a:cs typeface="Times New Roman" pitchFamily="18" charset="0"/>
              </a:rPr>
              <a:t>,</a:t>
            </a:r>
            <a:r>
              <a:rPr lang="en-US" altLang="zh-TW" i="1" dirty="0">
                <a:cs typeface="Times New Roman" pitchFamily="18" charset="0"/>
              </a:rPr>
              <a:t> t</a:t>
            </a:r>
            <a:r>
              <a:rPr lang="en-US" altLang="zh-TW" dirty="0">
                <a:cs typeface="Times New Roman" pitchFamily="18" charset="0"/>
              </a:rPr>
              <a:t>) = </a:t>
            </a:r>
            <a:r>
              <a:rPr lang="en-US" altLang="zh-TW" i="1" dirty="0" err="1">
                <a:cs typeface="Times New Roman" pitchFamily="18" charset="0"/>
              </a:rPr>
              <a:t>y</a:t>
            </a:r>
            <a:r>
              <a:rPr lang="en-US" altLang="zh-TW" baseline="-25000" dirty="0" err="1">
                <a:cs typeface="Times New Roman" pitchFamily="18" charset="0"/>
              </a:rPr>
              <a:t>0</a:t>
            </a:r>
            <a:r>
              <a:rPr lang="en-US" altLang="zh-TW" baseline="-25000" dirty="0">
                <a:cs typeface="Times New Roman" pitchFamily="18" charset="0"/>
              </a:rPr>
              <a:t> </a:t>
            </a:r>
            <a:r>
              <a:rPr lang="en-US" altLang="zh-TW" dirty="0">
                <a:cs typeface="Times New Roman" pitchFamily="18" charset="0"/>
              </a:rPr>
              <a:t>sin (</a:t>
            </a:r>
            <a:r>
              <a:rPr lang="en-US" altLang="zh-TW" i="1" dirty="0" err="1">
                <a:cs typeface="Times New Roman" pitchFamily="18" charset="0"/>
              </a:rPr>
              <a:t>kx</a:t>
            </a:r>
            <a:r>
              <a:rPr lang="en-US" altLang="zh-TW" i="1" dirty="0">
                <a:cs typeface="Times New Roman" pitchFamily="18" charset="0"/>
              </a:rPr>
              <a:t> </a:t>
            </a:r>
            <a:r>
              <a:rPr lang="en-US" altLang="zh-TW" dirty="0">
                <a:cs typeface="Times New Roman" pitchFamily="18" charset="0"/>
              </a:rPr>
              <a:t>−</a:t>
            </a:r>
            <a:r>
              <a:rPr lang="en-US" altLang="zh-TW" i="1" dirty="0">
                <a:cs typeface="Times New Roman" pitchFamily="18" charset="0"/>
              </a:rPr>
              <a:t> </a:t>
            </a:r>
            <a:r>
              <a:rPr lang="el-GR" altLang="zh-TW" i="1" dirty="0">
                <a:cs typeface="Times New Roman" pitchFamily="18" charset="0"/>
              </a:rPr>
              <a:t>ω</a:t>
            </a:r>
            <a:r>
              <a:rPr lang="en-US" altLang="zh-TW" i="1" dirty="0">
                <a:cs typeface="Times New Roman" pitchFamily="18" charset="0"/>
              </a:rPr>
              <a:t>t</a:t>
            </a:r>
            <a:r>
              <a:rPr lang="en-US" altLang="zh-TW" dirty="0">
                <a:cs typeface="Times New Roman" pitchFamily="18" charset="0"/>
              </a:rPr>
              <a:t>)</a:t>
            </a:r>
            <a:r>
              <a:rPr lang="zh-TW" altLang="en-US" dirty="0">
                <a:cs typeface="Times New Roman" pitchFamily="18" charset="0"/>
              </a:rPr>
              <a:t>，所以</a:t>
            </a:r>
            <a:endParaRPr lang="en-US" altLang="zh-TW" dirty="0">
              <a:cs typeface="Times New Roman" pitchFamily="18" charset="0"/>
            </a:endParaRPr>
          </a:p>
          <a:p>
            <a:pPr>
              <a:lnSpc>
                <a:spcPts val="3400"/>
              </a:lnSpc>
            </a:pPr>
            <a:endParaRPr lang="en-US" altLang="zh-TW" dirty="0">
              <a:cs typeface="Times New Roman" pitchFamily="18" charset="0"/>
            </a:endParaRPr>
          </a:p>
          <a:p>
            <a:pPr>
              <a:lnSpc>
                <a:spcPts val="3400"/>
              </a:lnSpc>
            </a:pPr>
            <a:r>
              <a:rPr lang="zh-TW" altLang="en-US" dirty="0">
                <a:cs typeface="Times New Roman" pitchFamily="18" charset="0"/>
              </a:rPr>
              <a:t>因為 </a:t>
            </a:r>
            <a:r>
              <a:rPr lang="el-GR" altLang="zh-TW" i="1" dirty="0">
                <a:cs typeface="Times New Roman" pitchFamily="18" charset="0"/>
              </a:rPr>
              <a:t>ω </a:t>
            </a:r>
            <a:r>
              <a:rPr lang="el-GR" altLang="zh-TW" dirty="0">
                <a:cs typeface="Times New Roman" pitchFamily="18" charset="0"/>
              </a:rPr>
              <a:t>= </a:t>
            </a:r>
            <a:r>
              <a:rPr lang="el-GR" altLang="zh-TW" i="1" dirty="0">
                <a:cs typeface="Times New Roman" pitchFamily="18" charset="0"/>
              </a:rPr>
              <a:t>υ</a:t>
            </a:r>
            <a:r>
              <a:rPr lang="en-US" altLang="zh-TW" i="1" dirty="0">
                <a:cs typeface="Times New Roman" pitchFamily="18" charset="0"/>
              </a:rPr>
              <a:t>k </a:t>
            </a:r>
            <a:r>
              <a:rPr lang="zh-TW" altLang="en-US" dirty="0">
                <a:cs typeface="Times New Roman" pitchFamily="18" charset="0"/>
              </a:rPr>
              <a:t>及弦的 </a:t>
            </a:r>
            <a:r>
              <a:rPr lang="en-US" altLang="zh-TW" i="1" dirty="0">
                <a:cs typeface="Times New Roman" pitchFamily="18" charset="0"/>
              </a:rPr>
              <a:t>υ </a:t>
            </a:r>
            <a:r>
              <a:rPr lang="en-US" altLang="zh-TW" dirty="0">
                <a:cs typeface="Times New Roman" pitchFamily="18" charset="0"/>
              </a:rPr>
              <a:t>=         </a:t>
            </a:r>
            <a:r>
              <a:rPr lang="zh-TW" altLang="en-US" dirty="0">
                <a:cs typeface="Times New Roman" pitchFamily="18" charset="0"/>
              </a:rPr>
              <a:t>，所以在方括號內的兩項是相等的。即任一單元的動能及位能的</a:t>
            </a:r>
            <a:r>
              <a:rPr lang="zh-TW" altLang="en-US" b="1" dirty="0">
                <a:solidFill>
                  <a:srgbClr val="C00000"/>
                </a:solidFill>
                <a:cs typeface="Times New Roman" pitchFamily="18" charset="0"/>
              </a:rPr>
              <a:t>瞬時值</a:t>
            </a:r>
            <a:r>
              <a:rPr lang="en-US" altLang="zh-TW" dirty="0">
                <a:cs typeface="Times New Roman" pitchFamily="18" charset="0"/>
              </a:rPr>
              <a:t>(instantaneous values)</a:t>
            </a:r>
            <a:r>
              <a:rPr lang="zh-TW" altLang="en-US" dirty="0">
                <a:cs typeface="Times New Roman" pitchFamily="18" charset="0"/>
              </a:rPr>
              <a:t>是相等的，所以</a:t>
            </a:r>
            <a:br>
              <a:rPr lang="en-US" altLang="zh-TW" dirty="0">
                <a:cs typeface="Times New Roman" pitchFamily="18" charset="0"/>
              </a:rPr>
            </a:br>
            <a:br>
              <a:rPr lang="en-US" altLang="zh-TW" dirty="0">
                <a:cs typeface="Times New Roman" pitchFamily="18" charset="0"/>
              </a:rPr>
            </a:br>
            <a:r>
              <a:rPr lang="en-US" altLang="zh-TW" i="1" dirty="0" err="1">
                <a:cs typeface="Times New Roman" pitchFamily="18" charset="0"/>
              </a:rPr>
              <a:t>dE</a:t>
            </a:r>
            <a:r>
              <a:rPr lang="en-US" altLang="zh-TW" dirty="0">
                <a:cs typeface="Times New Roman" pitchFamily="18" charset="0"/>
              </a:rPr>
              <a:t>/</a:t>
            </a:r>
            <a:r>
              <a:rPr lang="en-US" altLang="zh-TW" i="1" dirty="0">
                <a:cs typeface="Times New Roman" pitchFamily="18" charset="0"/>
              </a:rPr>
              <a:t>dx </a:t>
            </a:r>
            <a:r>
              <a:rPr lang="zh-TW" altLang="en-US" dirty="0">
                <a:cs typeface="Times New Roman" pitchFamily="18" charset="0"/>
              </a:rPr>
              <a:t>的值稱為</a:t>
            </a:r>
            <a:r>
              <a:rPr lang="zh-TW" altLang="en-US" b="1" dirty="0">
                <a:solidFill>
                  <a:srgbClr val="C00000"/>
                </a:solidFill>
                <a:cs typeface="Times New Roman" pitchFamily="18" charset="0"/>
              </a:rPr>
              <a:t>線能量密度</a:t>
            </a:r>
            <a:r>
              <a:rPr lang="en-US" altLang="zh-TW" dirty="0">
                <a:cs typeface="Times New Roman" pitchFamily="18" charset="0"/>
              </a:rPr>
              <a:t>(linear energy density) (</a:t>
            </a:r>
            <a:r>
              <a:rPr lang="zh-TW" altLang="en-US" dirty="0">
                <a:cs typeface="Times New Roman" pitchFamily="18" charset="0"/>
              </a:rPr>
              <a:t>單位為 </a:t>
            </a:r>
            <a:r>
              <a:rPr lang="en-US" altLang="zh-TW" dirty="0">
                <a:cs typeface="Times New Roman" pitchFamily="18" charset="0"/>
              </a:rPr>
              <a:t>J/m)</a:t>
            </a:r>
            <a:r>
              <a:rPr lang="zh-TW" altLang="en-US" dirty="0">
                <a:cs typeface="Times New Roman" pitchFamily="18" charset="0"/>
              </a:rPr>
              <a:t>。</a:t>
            </a:r>
          </a:p>
          <a:p>
            <a:endParaRPr lang="zh-TW" altLang="en-US" dirty="0"/>
          </a:p>
        </p:txBody>
      </p:sp>
      <p:sp>
        <p:nvSpPr>
          <p:cNvPr id="4" name="頁尾版面配置區 3">
            <a:extLst>
              <a:ext uri="{FF2B5EF4-FFF2-40B4-BE49-F238E27FC236}">
                <a16:creationId xmlns:a16="http://schemas.microsoft.com/office/drawing/2014/main" id="{015B394E-C1D2-439A-BCCA-D4E6E91B1622}"/>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EB7FEE2A-09D9-4D1C-9EFC-36B00039E22D}"/>
              </a:ext>
            </a:extLst>
          </p:cNvPr>
          <p:cNvSpPr>
            <a:spLocks noGrp="1"/>
          </p:cNvSpPr>
          <p:nvPr>
            <p:ph type="sldNum" sz="quarter" idx="12"/>
          </p:nvPr>
        </p:nvSpPr>
        <p:spPr/>
        <p:txBody>
          <a:bodyPr/>
          <a:lstStyle/>
          <a:p>
            <a:fld id="{FFF700D2-071F-440E-A3FF-180D34BA4EC8}" type="slidenum">
              <a:rPr lang="en-GB" smtClean="0"/>
              <a:t>61</a:t>
            </a:fld>
            <a:endParaRPr lang="en-GB"/>
          </a:p>
        </p:txBody>
      </p:sp>
      <p:pic>
        <p:nvPicPr>
          <p:cNvPr id="6" name="圖片 5">
            <a:extLst>
              <a:ext uri="{FF2B5EF4-FFF2-40B4-BE49-F238E27FC236}">
                <a16:creationId xmlns:a16="http://schemas.microsoft.com/office/drawing/2014/main" id="{CF65E093-DAAD-4C34-AFB8-4721F969ABF8}"/>
              </a:ext>
            </a:extLst>
          </p:cNvPr>
          <p:cNvPicPr>
            <a:picLocks noChangeAspect="1"/>
          </p:cNvPicPr>
          <p:nvPr/>
        </p:nvPicPr>
        <p:blipFill>
          <a:blip r:embed="rId3"/>
          <a:stretch>
            <a:fillRect/>
          </a:stretch>
        </p:blipFill>
        <p:spPr>
          <a:xfrm>
            <a:off x="2555776" y="1844824"/>
            <a:ext cx="3813810" cy="686753"/>
          </a:xfrm>
          <a:prstGeom prst="rect">
            <a:avLst/>
          </a:prstGeom>
        </p:spPr>
      </p:pic>
      <p:pic>
        <p:nvPicPr>
          <p:cNvPr id="7" name="圖片 6">
            <a:extLst>
              <a:ext uri="{FF2B5EF4-FFF2-40B4-BE49-F238E27FC236}">
                <a16:creationId xmlns:a16="http://schemas.microsoft.com/office/drawing/2014/main" id="{598991E8-6FD2-4F2F-B6C0-F01562A73BFA}"/>
              </a:ext>
            </a:extLst>
          </p:cNvPr>
          <p:cNvPicPr>
            <a:picLocks noChangeAspect="1"/>
          </p:cNvPicPr>
          <p:nvPr/>
        </p:nvPicPr>
        <p:blipFill>
          <a:blip r:embed="rId4"/>
          <a:stretch>
            <a:fillRect/>
          </a:stretch>
        </p:blipFill>
        <p:spPr>
          <a:xfrm>
            <a:off x="1798320" y="3043614"/>
            <a:ext cx="5547360" cy="673418"/>
          </a:xfrm>
          <a:prstGeom prst="rect">
            <a:avLst/>
          </a:prstGeom>
        </p:spPr>
      </p:pic>
      <p:graphicFrame>
        <p:nvGraphicFramePr>
          <p:cNvPr id="8" name="物件 7">
            <a:extLst>
              <a:ext uri="{FF2B5EF4-FFF2-40B4-BE49-F238E27FC236}">
                <a16:creationId xmlns:a16="http://schemas.microsoft.com/office/drawing/2014/main" id="{3BA70FC1-105B-4268-8406-C3422D0BC61E}"/>
              </a:ext>
            </a:extLst>
          </p:cNvPr>
          <p:cNvGraphicFramePr>
            <a:graphicFrameLocks noChangeAspect="1"/>
          </p:cNvGraphicFramePr>
          <p:nvPr>
            <p:extLst>
              <p:ext uri="{D42A27DB-BD31-4B8C-83A1-F6EECF244321}">
                <p14:modId xmlns:p14="http://schemas.microsoft.com/office/powerpoint/2010/main" val="116179722"/>
              </p:ext>
            </p:extLst>
          </p:nvPr>
        </p:nvGraphicFramePr>
        <p:xfrm>
          <a:off x="4255272" y="3682563"/>
          <a:ext cx="964800" cy="507600"/>
        </p:xfrm>
        <a:graphic>
          <a:graphicData uri="http://schemas.openxmlformats.org/presentationml/2006/ole">
            <mc:AlternateContent xmlns:mc="http://schemas.openxmlformats.org/markup-compatibility/2006">
              <mc:Choice xmlns:v="urn:schemas-microsoft-com:vml" Requires="v">
                <p:oleObj spid="_x0000_s2063" name="Equation" r:id="rId5" imgW="482400" imgH="253800" progId="Equation.DSMT4">
                  <p:embed/>
                </p:oleObj>
              </mc:Choice>
              <mc:Fallback>
                <p:oleObj name="Equation" r:id="rId5" imgW="482400" imgH="253800" progId="Equation.DSMT4">
                  <p:embed/>
                  <p:pic>
                    <p:nvPicPr>
                      <p:cNvPr id="13" name="物件 12">
                        <a:extLst>
                          <a:ext uri="{FF2B5EF4-FFF2-40B4-BE49-F238E27FC236}">
                            <a16:creationId xmlns:a16="http://schemas.microsoft.com/office/drawing/2014/main" id="{C935CC2B-FEDD-442D-B19D-73E3AB86E61F}"/>
                          </a:ext>
                        </a:extLst>
                      </p:cNvPr>
                      <p:cNvPicPr/>
                      <p:nvPr/>
                    </p:nvPicPr>
                    <p:blipFill>
                      <a:blip r:embed="rId6"/>
                      <a:stretch>
                        <a:fillRect/>
                      </a:stretch>
                    </p:blipFill>
                    <p:spPr>
                      <a:xfrm>
                        <a:off x="4255272" y="3682563"/>
                        <a:ext cx="964800" cy="507600"/>
                      </a:xfrm>
                      <a:prstGeom prst="rect">
                        <a:avLst/>
                      </a:prstGeom>
                    </p:spPr>
                  </p:pic>
                </p:oleObj>
              </mc:Fallback>
            </mc:AlternateContent>
          </a:graphicData>
        </a:graphic>
      </p:graphicFrame>
      <p:pic>
        <p:nvPicPr>
          <p:cNvPr id="9" name="圖片 8">
            <a:extLst>
              <a:ext uri="{FF2B5EF4-FFF2-40B4-BE49-F238E27FC236}">
                <a16:creationId xmlns:a16="http://schemas.microsoft.com/office/drawing/2014/main" id="{62FA8323-C548-4CA6-956B-5521B1AF20D4}"/>
              </a:ext>
            </a:extLst>
          </p:cNvPr>
          <p:cNvPicPr>
            <a:picLocks noChangeAspect="1"/>
          </p:cNvPicPr>
          <p:nvPr/>
        </p:nvPicPr>
        <p:blipFill>
          <a:blip r:embed="rId7"/>
          <a:stretch>
            <a:fillRect/>
          </a:stretch>
        </p:blipFill>
        <p:spPr>
          <a:xfrm>
            <a:off x="2555776" y="5013176"/>
            <a:ext cx="3840480" cy="406718"/>
          </a:xfrm>
          <a:prstGeom prst="rect">
            <a:avLst/>
          </a:prstGeom>
        </p:spPr>
      </p:pic>
    </p:spTree>
    <p:extLst>
      <p:ext uri="{BB962C8B-B14F-4D97-AF65-F5344CB8AC3E}">
        <p14:creationId xmlns:p14="http://schemas.microsoft.com/office/powerpoint/2010/main" val="894940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18BA8ABF-018F-4F24-B828-8C0266317EE6}"/>
              </a:ext>
            </a:extLst>
          </p:cNvPr>
          <p:cNvSpPr>
            <a:spLocks noGrp="1"/>
          </p:cNvSpPr>
          <p:nvPr>
            <p:ph type="title"/>
          </p:nvPr>
        </p:nvSpPr>
        <p:spPr/>
        <p:txBody>
          <a:bodyPr/>
          <a:lstStyle/>
          <a:p>
            <a:r>
              <a:rPr lang="en-US" altLang="zh-TW" dirty="0"/>
              <a:t>16.10</a:t>
            </a:r>
            <a:r>
              <a:rPr lang="zh-TW" altLang="en-US" dirty="0">
                <a:solidFill>
                  <a:schemeClr val="accent2">
                    <a:lumMod val="75000"/>
                  </a:schemeClr>
                </a:solidFill>
              </a:rPr>
              <a:t> </a:t>
            </a:r>
            <a:r>
              <a:rPr lang="zh-TW" altLang="en-US" dirty="0"/>
              <a:t>弦上能量的傳輸</a:t>
            </a:r>
          </a:p>
        </p:txBody>
      </p:sp>
      <p:sp>
        <p:nvSpPr>
          <p:cNvPr id="7" name="內容版面配置區 6">
            <a:extLst>
              <a:ext uri="{FF2B5EF4-FFF2-40B4-BE49-F238E27FC236}">
                <a16:creationId xmlns:a16="http://schemas.microsoft.com/office/drawing/2014/main" id="{4A6FFF94-C644-4392-AFFB-6B165055F60D}"/>
              </a:ext>
            </a:extLst>
          </p:cNvPr>
          <p:cNvSpPr>
            <a:spLocks noGrp="1"/>
          </p:cNvSpPr>
          <p:nvPr>
            <p:ph sz="half" idx="1"/>
          </p:nvPr>
        </p:nvSpPr>
        <p:spPr/>
        <p:txBody>
          <a:bodyPr>
            <a:normAutofit/>
          </a:bodyPr>
          <a:lstStyle/>
          <a:p>
            <a:pPr>
              <a:lnSpc>
                <a:spcPct val="150000"/>
              </a:lnSpc>
            </a:pPr>
            <a:r>
              <a:rPr lang="zh-TW" altLang="en-US" dirty="0">
                <a:cs typeface="Times New Roman" pitchFamily="18" charset="0"/>
              </a:rPr>
              <a:t>如圖 </a:t>
            </a:r>
            <a:r>
              <a:rPr lang="en-US" altLang="zh-TW" dirty="0">
                <a:cs typeface="Times New Roman" pitchFamily="18" charset="0"/>
              </a:rPr>
              <a:t>16.23 </a:t>
            </a:r>
            <a:r>
              <a:rPr lang="zh-TW" altLang="en-US" dirty="0">
                <a:cs typeface="Times New Roman" pitchFamily="18" charset="0"/>
              </a:rPr>
              <a:t>所示，</a:t>
            </a:r>
            <a:r>
              <a:rPr lang="en-US" altLang="zh-TW" i="1" dirty="0">
                <a:cs typeface="Times New Roman" pitchFamily="18" charset="0"/>
              </a:rPr>
              <a:t>y </a:t>
            </a:r>
            <a:r>
              <a:rPr lang="en-US" altLang="zh-TW" dirty="0">
                <a:cs typeface="Times New Roman" pitchFamily="18" charset="0"/>
              </a:rPr>
              <a:t>= 0 </a:t>
            </a:r>
            <a:r>
              <a:rPr lang="zh-TW" altLang="en-US" dirty="0">
                <a:cs typeface="Times New Roman" pitchFamily="18" charset="0"/>
              </a:rPr>
              <a:t>處有最大值及 </a:t>
            </a:r>
            <a:r>
              <a:rPr lang="en-US" altLang="zh-TW" i="1" dirty="0">
                <a:cs typeface="Times New Roman" pitchFamily="18" charset="0"/>
              </a:rPr>
              <a:t>y </a:t>
            </a:r>
            <a:r>
              <a:rPr lang="en-US" altLang="zh-TW" dirty="0">
                <a:cs typeface="Times New Roman" pitchFamily="18" charset="0"/>
              </a:rPr>
              <a:t>= </a:t>
            </a:r>
            <a:r>
              <a:rPr lang="en-US" altLang="zh-TW" i="1" dirty="0" err="1">
                <a:cs typeface="Times New Roman" pitchFamily="18" charset="0"/>
              </a:rPr>
              <a:t>y</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處有最小值。在任何點上，如 </a:t>
            </a:r>
            <a:r>
              <a:rPr lang="en-US" altLang="zh-TW" i="1" dirty="0">
                <a:cs typeface="Times New Roman" pitchFamily="18" charset="0"/>
              </a:rPr>
              <a:t>x </a:t>
            </a:r>
            <a:r>
              <a:rPr lang="en-US" altLang="zh-TW" dirty="0">
                <a:cs typeface="Times New Roman" pitchFamily="18" charset="0"/>
              </a:rPr>
              <a:t>= 0</a:t>
            </a:r>
            <a:r>
              <a:rPr lang="zh-TW" altLang="en-US" dirty="0">
                <a:cs typeface="Times New Roman" pitchFamily="18" charset="0"/>
              </a:rPr>
              <a:t>，</a:t>
            </a:r>
            <a:r>
              <a:rPr lang="en-US" altLang="zh-TW" dirty="0" err="1">
                <a:cs typeface="Times New Roman" pitchFamily="18" charset="0"/>
              </a:rPr>
              <a:t>cos</a:t>
            </a:r>
            <a:r>
              <a:rPr lang="en-US" altLang="zh-TW" baseline="30000" dirty="0" err="1">
                <a:cs typeface="Times New Roman" pitchFamily="18" charset="0"/>
              </a:rPr>
              <a:t>2</a:t>
            </a:r>
            <a:r>
              <a:rPr lang="en-US" altLang="zh-TW" i="1" dirty="0">
                <a:cs typeface="Times New Roman" pitchFamily="18" charset="0"/>
              </a:rPr>
              <a:t> </a:t>
            </a:r>
            <a:r>
              <a:rPr lang="el-GR" altLang="zh-TW" i="1" dirty="0">
                <a:cs typeface="Times New Roman" pitchFamily="18" charset="0"/>
              </a:rPr>
              <a:t>ω</a:t>
            </a:r>
            <a:r>
              <a:rPr lang="en-US" altLang="zh-TW" i="1" dirty="0">
                <a:cs typeface="Times New Roman" pitchFamily="18" charset="0"/>
              </a:rPr>
              <a:t>t </a:t>
            </a:r>
            <a:r>
              <a:rPr lang="zh-TW" altLang="en-US" dirty="0">
                <a:cs typeface="Times New Roman" pitchFamily="18" charset="0"/>
              </a:rPr>
              <a:t>在一週內的平均值為 </a:t>
            </a:r>
            <a:r>
              <a:rPr lang="en-US" altLang="zh-TW" dirty="0">
                <a:cs typeface="Times New Roman" pitchFamily="18" charset="0"/>
              </a:rPr>
              <a:t>1/2</a:t>
            </a:r>
            <a:r>
              <a:rPr lang="zh-TW" altLang="en-US" dirty="0">
                <a:cs typeface="Times New Roman" pitchFamily="18" charset="0"/>
              </a:rPr>
              <a:t>，所以</a:t>
            </a:r>
            <a:br>
              <a:rPr lang="en-US" altLang="zh-TW" dirty="0">
                <a:cs typeface="Times New Roman" pitchFamily="18" charset="0"/>
              </a:rPr>
            </a:br>
            <a:endParaRPr lang="en-US" altLang="zh-TW" dirty="0">
              <a:cs typeface="Times New Roman" pitchFamily="18" charset="0"/>
            </a:endParaRPr>
          </a:p>
        </p:txBody>
      </p:sp>
      <p:sp>
        <p:nvSpPr>
          <p:cNvPr id="15" name="內容版面配置區 14">
            <a:extLst>
              <a:ext uri="{FF2B5EF4-FFF2-40B4-BE49-F238E27FC236}">
                <a16:creationId xmlns:a16="http://schemas.microsoft.com/office/drawing/2014/main" id="{5B67182A-1B78-4A04-B79B-A1F661D7EF4F}"/>
              </a:ext>
            </a:extLst>
          </p:cNvPr>
          <p:cNvSpPr>
            <a:spLocks noGrp="1"/>
          </p:cNvSpPr>
          <p:nvPr>
            <p:ph sz="half" idx="2"/>
          </p:nvPr>
        </p:nvSpPr>
        <p:spPr/>
        <p:txBody>
          <a:bodyPr/>
          <a:lstStyle/>
          <a:p>
            <a:endParaRPr lang="zh-TW" altLang="en-US"/>
          </a:p>
        </p:txBody>
      </p:sp>
      <p:sp>
        <p:nvSpPr>
          <p:cNvPr id="4" name="頁尾版面配置區 3">
            <a:extLst>
              <a:ext uri="{FF2B5EF4-FFF2-40B4-BE49-F238E27FC236}">
                <a16:creationId xmlns:a16="http://schemas.microsoft.com/office/drawing/2014/main" id="{B302750C-F3F8-4608-945F-A9B1B4C6BAD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71DB4B65-11C8-4377-A847-7C025DE72D9B}"/>
              </a:ext>
            </a:extLst>
          </p:cNvPr>
          <p:cNvSpPr>
            <a:spLocks noGrp="1"/>
          </p:cNvSpPr>
          <p:nvPr>
            <p:ph type="sldNum" sz="quarter" idx="12"/>
          </p:nvPr>
        </p:nvSpPr>
        <p:spPr/>
        <p:txBody>
          <a:bodyPr/>
          <a:lstStyle/>
          <a:p>
            <a:fld id="{FFF700D2-071F-440E-A3FF-180D34BA4EC8}" type="slidenum">
              <a:rPr lang="en-GB" smtClean="0"/>
              <a:t>62</a:t>
            </a:fld>
            <a:endParaRPr lang="en-GB"/>
          </a:p>
        </p:txBody>
      </p:sp>
      <p:pic>
        <p:nvPicPr>
          <p:cNvPr id="10" name="圖片 9">
            <a:extLst>
              <a:ext uri="{FF2B5EF4-FFF2-40B4-BE49-F238E27FC236}">
                <a16:creationId xmlns:a16="http://schemas.microsoft.com/office/drawing/2014/main" id="{C5D5D892-5893-450F-A67C-E642495D5D57}"/>
              </a:ext>
            </a:extLst>
          </p:cNvPr>
          <p:cNvPicPr>
            <a:picLocks noChangeAspect="1"/>
          </p:cNvPicPr>
          <p:nvPr/>
        </p:nvPicPr>
        <p:blipFill>
          <a:blip r:embed="rId2"/>
          <a:stretch>
            <a:fillRect/>
          </a:stretch>
        </p:blipFill>
        <p:spPr>
          <a:xfrm>
            <a:off x="4729713" y="2271386"/>
            <a:ext cx="3583305" cy="3463290"/>
          </a:xfrm>
          <a:prstGeom prst="rect">
            <a:avLst/>
          </a:prstGeom>
        </p:spPr>
      </p:pic>
      <p:pic>
        <p:nvPicPr>
          <p:cNvPr id="11" name="圖片 10">
            <a:extLst>
              <a:ext uri="{FF2B5EF4-FFF2-40B4-BE49-F238E27FC236}">
                <a16:creationId xmlns:a16="http://schemas.microsoft.com/office/drawing/2014/main" id="{1DEFC5FF-D26F-43B4-BDE0-0E834B950179}"/>
              </a:ext>
            </a:extLst>
          </p:cNvPr>
          <p:cNvPicPr>
            <a:picLocks noChangeAspect="1"/>
          </p:cNvPicPr>
          <p:nvPr/>
        </p:nvPicPr>
        <p:blipFill>
          <a:blip r:embed="rId3"/>
          <a:stretch>
            <a:fillRect/>
          </a:stretch>
        </p:blipFill>
        <p:spPr>
          <a:xfrm>
            <a:off x="1331640" y="5347961"/>
            <a:ext cx="2553653" cy="773430"/>
          </a:xfrm>
          <a:prstGeom prst="rect">
            <a:avLst/>
          </a:prstGeom>
        </p:spPr>
      </p:pic>
    </p:spTree>
    <p:extLst>
      <p:ext uri="{BB962C8B-B14F-4D97-AF65-F5344CB8AC3E}">
        <p14:creationId xmlns:p14="http://schemas.microsoft.com/office/powerpoint/2010/main" val="2704368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18BA8ABF-018F-4F24-B828-8C0266317EE6}"/>
              </a:ext>
            </a:extLst>
          </p:cNvPr>
          <p:cNvSpPr>
            <a:spLocks noGrp="1"/>
          </p:cNvSpPr>
          <p:nvPr>
            <p:ph type="title"/>
          </p:nvPr>
        </p:nvSpPr>
        <p:spPr/>
        <p:txBody>
          <a:bodyPr/>
          <a:lstStyle/>
          <a:p>
            <a:r>
              <a:rPr lang="en-US" altLang="zh-TW" dirty="0"/>
              <a:t>16.10</a:t>
            </a:r>
            <a:r>
              <a:rPr lang="zh-TW" altLang="en-US" dirty="0">
                <a:solidFill>
                  <a:schemeClr val="accent2">
                    <a:lumMod val="75000"/>
                  </a:schemeClr>
                </a:solidFill>
              </a:rPr>
              <a:t> </a:t>
            </a:r>
            <a:r>
              <a:rPr lang="zh-TW" altLang="en-US" dirty="0"/>
              <a:t>弦上能量的傳輸</a:t>
            </a:r>
          </a:p>
        </p:txBody>
      </p:sp>
      <p:sp>
        <p:nvSpPr>
          <p:cNvPr id="7" name="內容版面配置區 6">
            <a:extLst>
              <a:ext uri="{FF2B5EF4-FFF2-40B4-BE49-F238E27FC236}">
                <a16:creationId xmlns:a16="http://schemas.microsoft.com/office/drawing/2014/main" id="{4A6FFF94-C644-4392-AFFB-6B165055F60D}"/>
              </a:ext>
            </a:extLst>
          </p:cNvPr>
          <p:cNvSpPr>
            <a:spLocks noGrp="1"/>
          </p:cNvSpPr>
          <p:nvPr>
            <p:ph idx="1"/>
          </p:nvPr>
        </p:nvSpPr>
        <p:spPr/>
        <p:txBody>
          <a:bodyPr>
            <a:normAutofit/>
          </a:bodyPr>
          <a:lstStyle/>
          <a:p>
            <a:r>
              <a:rPr lang="zh-TW" altLang="en-US" dirty="0">
                <a:cs typeface="Times New Roman" pitchFamily="18" charset="0"/>
              </a:rPr>
              <a:t>由波所傳送的</a:t>
            </a:r>
            <a:r>
              <a:rPr lang="zh-TW" altLang="en-US" b="1" dirty="0">
                <a:solidFill>
                  <a:srgbClr val="C00000"/>
                </a:solidFill>
                <a:cs typeface="Times New Roman" pitchFamily="18" charset="0"/>
              </a:rPr>
              <a:t>平均功率</a:t>
            </a:r>
            <a:r>
              <a:rPr lang="en-US" altLang="zh-TW" dirty="0">
                <a:cs typeface="Times New Roman" pitchFamily="18" charset="0"/>
              </a:rPr>
              <a:t>(average power)</a:t>
            </a:r>
            <a:r>
              <a:rPr lang="zh-TW" altLang="en-US" dirty="0">
                <a:cs typeface="Times New Roman" pitchFamily="18" charset="0"/>
              </a:rPr>
              <a:t>為 </a:t>
            </a:r>
            <a:r>
              <a:rPr lang="en-US" altLang="zh-TW" i="1" dirty="0">
                <a:cs typeface="Times New Roman" pitchFamily="18" charset="0"/>
              </a:rPr>
              <a:t>P</a:t>
            </a:r>
            <a:r>
              <a:rPr lang="en-US" altLang="zh-TW" baseline="-25000" dirty="0">
                <a:cs typeface="Times New Roman" pitchFamily="18" charset="0"/>
              </a:rPr>
              <a:t>av</a:t>
            </a:r>
            <a:r>
              <a:rPr lang="en-US" altLang="zh-TW" i="1" dirty="0">
                <a:cs typeface="Times New Roman" pitchFamily="18" charset="0"/>
              </a:rPr>
              <a:t> </a:t>
            </a:r>
            <a:r>
              <a:rPr lang="en-US" altLang="zh-TW" dirty="0">
                <a:cs typeface="Times New Roman" pitchFamily="18" charset="0"/>
              </a:rPr>
              <a:t>= </a:t>
            </a:r>
            <a:br>
              <a:rPr lang="en-US" altLang="zh-TW" dirty="0">
                <a:cs typeface="Times New Roman" pitchFamily="18" charset="0"/>
              </a:rPr>
            </a:br>
            <a:r>
              <a:rPr lang="en-US" altLang="zh-TW" dirty="0">
                <a:cs typeface="Times New Roman" pitchFamily="18" charset="0"/>
              </a:rPr>
              <a:t>(</a:t>
            </a:r>
            <a:r>
              <a:rPr lang="en-US" altLang="zh-TW" i="1" dirty="0" err="1">
                <a:cs typeface="Times New Roman" pitchFamily="18" charset="0"/>
              </a:rPr>
              <a:t>dE</a:t>
            </a:r>
            <a:r>
              <a:rPr lang="en-US" altLang="zh-TW" dirty="0">
                <a:cs typeface="Times New Roman" pitchFamily="18" charset="0"/>
              </a:rPr>
              <a:t>/</a:t>
            </a:r>
            <a:r>
              <a:rPr lang="en-US" altLang="zh-TW" i="1" dirty="0">
                <a:cs typeface="Times New Roman" pitchFamily="18" charset="0"/>
              </a:rPr>
              <a:t>dt</a:t>
            </a:r>
            <a:r>
              <a:rPr lang="en-US" altLang="zh-TW" dirty="0">
                <a:cs typeface="Times New Roman" pitchFamily="18" charset="0"/>
              </a:rPr>
              <a:t>)</a:t>
            </a:r>
            <a:r>
              <a:rPr lang="en-US" altLang="zh-TW" baseline="-25000" dirty="0">
                <a:cs typeface="Times New Roman" pitchFamily="18" charset="0"/>
              </a:rPr>
              <a:t>av</a:t>
            </a:r>
            <a:r>
              <a:rPr lang="zh-TW" altLang="en-US" i="1" dirty="0">
                <a:cs typeface="Times New Roman" pitchFamily="18" charset="0"/>
              </a:rPr>
              <a:t>，</a:t>
            </a:r>
            <a:r>
              <a:rPr lang="zh-TW" altLang="en-US" dirty="0">
                <a:cs typeface="Times New Roman" pitchFamily="18" charset="0"/>
              </a:rPr>
              <a:t>因此，</a:t>
            </a: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此處 </a:t>
            </a:r>
            <a:r>
              <a:rPr lang="en-US" altLang="zh-TW" i="1" dirty="0">
                <a:cs typeface="Times New Roman" pitchFamily="18" charset="0"/>
              </a:rPr>
              <a:t>υ </a:t>
            </a:r>
            <a:r>
              <a:rPr lang="en-US" altLang="zh-TW" dirty="0">
                <a:cs typeface="Times New Roman" pitchFamily="18" charset="0"/>
              </a:rPr>
              <a:t>= </a:t>
            </a:r>
            <a:r>
              <a:rPr lang="en-US" altLang="zh-TW" i="1" dirty="0">
                <a:cs typeface="Times New Roman" pitchFamily="18" charset="0"/>
              </a:rPr>
              <a:t>dx</a:t>
            </a:r>
            <a:r>
              <a:rPr lang="en-US" altLang="zh-TW" dirty="0">
                <a:cs typeface="Times New Roman" pitchFamily="18" charset="0"/>
              </a:rPr>
              <a:t>/</a:t>
            </a:r>
            <a:r>
              <a:rPr lang="en-US" altLang="zh-TW" i="1" dirty="0">
                <a:cs typeface="Times New Roman" pitchFamily="18" charset="0"/>
              </a:rPr>
              <a:t>dt </a:t>
            </a:r>
            <a:r>
              <a:rPr lang="zh-TW" altLang="en-US" dirty="0">
                <a:cs typeface="Times New Roman" pitchFamily="18" charset="0"/>
              </a:rPr>
              <a:t>為波速。</a:t>
            </a:r>
            <a:r>
              <a:rPr lang="zh-TW" altLang="en-US" b="1" dirty="0">
                <a:solidFill>
                  <a:srgbClr val="0070C0"/>
                </a:solidFill>
                <a:cs typeface="Times New Roman" pitchFamily="18" charset="0"/>
              </a:rPr>
              <a:t>功率正比於頻率的平方及振幅的平方。此功率必須由波源所提供。 </a:t>
            </a:r>
            <a:endParaRPr lang="zh-TW" altLang="en-US" dirty="0"/>
          </a:p>
        </p:txBody>
      </p:sp>
      <p:sp>
        <p:nvSpPr>
          <p:cNvPr id="4" name="頁尾版面配置區 3">
            <a:extLst>
              <a:ext uri="{FF2B5EF4-FFF2-40B4-BE49-F238E27FC236}">
                <a16:creationId xmlns:a16="http://schemas.microsoft.com/office/drawing/2014/main" id="{B302750C-F3F8-4608-945F-A9B1B4C6BAD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71DB4B65-11C8-4377-A847-7C025DE72D9B}"/>
              </a:ext>
            </a:extLst>
          </p:cNvPr>
          <p:cNvSpPr>
            <a:spLocks noGrp="1"/>
          </p:cNvSpPr>
          <p:nvPr>
            <p:ph type="sldNum" sz="quarter" idx="12"/>
          </p:nvPr>
        </p:nvSpPr>
        <p:spPr/>
        <p:txBody>
          <a:bodyPr/>
          <a:lstStyle/>
          <a:p>
            <a:fld id="{FFF700D2-071F-440E-A3FF-180D34BA4EC8}" type="slidenum">
              <a:rPr lang="en-GB" smtClean="0"/>
              <a:t>63</a:t>
            </a:fld>
            <a:endParaRPr lang="en-GB"/>
          </a:p>
        </p:txBody>
      </p:sp>
      <p:pic>
        <p:nvPicPr>
          <p:cNvPr id="13" name="圖片 12">
            <a:extLst>
              <a:ext uri="{FF2B5EF4-FFF2-40B4-BE49-F238E27FC236}">
                <a16:creationId xmlns:a16="http://schemas.microsoft.com/office/drawing/2014/main" id="{C71B46C9-BF55-4B65-AAB9-C27704566763}"/>
              </a:ext>
            </a:extLst>
          </p:cNvPr>
          <p:cNvPicPr>
            <a:picLocks noChangeAspect="1"/>
          </p:cNvPicPr>
          <p:nvPr/>
        </p:nvPicPr>
        <p:blipFill>
          <a:blip r:embed="rId2"/>
          <a:stretch>
            <a:fillRect/>
          </a:stretch>
        </p:blipFill>
        <p:spPr>
          <a:xfrm>
            <a:off x="2627784" y="2492896"/>
            <a:ext cx="4260533" cy="733425"/>
          </a:xfrm>
          <a:prstGeom prst="rect">
            <a:avLst/>
          </a:prstGeom>
        </p:spPr>
      </p:pic>
    </p:spTree>
    <p:extLst>
      <p:ext uri="{BB962C8B-B14F-4D97-AF65-F5344CB8AC3E}">
        <p14:creationId xmlns:p14="http://schemas.microsoft.com/office/powerpoint/2010/main" val="2713402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3532AC7-6364-4CB5-9EE4-CEABD84B02DE}"/>
              </a:ext>
            </a:extLst>
          </p:cNvPr>
          <p:cNvSpPr>
            <a:spLocks noGrp="1"/>
          </p:cNvSpPr>
          <p:nvPr>
            <p:ph type="title"/>
          </p:nvPr>
        </p:nvSpPr>
        <p:spPr/>
        <p:txBody>
          <a:bodyPr/>
          <a:lstStyle/>
          <a:p>
            <a:r>
              <a:rPr lang="zh-TW" altLang="en-US" dirty="0"/>
              <a:t>例題 </a:t>
            </a:r>
            <a:r>
              <a:rPr lang="en-US" altLang="zh-TW" dirty="0"/>
              <a:t>16.4</a:t>
            </a:r>
            <a:endParaRPr lang="zh-TW" altLang="en-US" dirty="0"/>
          </a:p>
        </p:txBody>
      </p:sp>
      <p:sp>
        <p:nvSpPr>
          <p:cNvPr id="7" name="文字版面配置區 6">
            <a:extLst>
              <a:ext uri="{FF2B5EF4-FFF2-40B4-BE49-F238E27FC236}">
                <a16:creationId xmlns:a16="http://schemas.microsoft.com/office/drawing/2014/main" id="{AFB067A2-84A1-4278-85B6-B8C320A16EA9}"/>
              </a:ext>
            </a:extLst>
          </p:cNvPr>
          <p:cNvSpPr>
            <a:spLocks noGrp="1"/>
          </p:cNvSpPr>
          <p:nvPr>
            <p:ph type="body" idx="1"/>
          </p:nvPr>
        </p:nvSpPr>
        <p:spPr/>
        <p:txBody>
          <a:bodyPr/>
          <a:lstStyle/>
          <a:p>
            <a:r>
              <a:rPr lang="zh-TW" altLang="en-US" dirty="0">
                <a:cs typeface="Times New Roman" pitchFamily="18" charset="0"/>
              </a:rPr>
              <a:t>一桿子以 </a:t>
            </a:r>
            <a:r>
              <a:rPr lang="en-US" altLang="zh-TW" dirty="0">
                <a:cs typeface="Times New Roman" pitchFamily="18" charset="0"/>
              </a:rPr>
              <a:t>12 Hz </a:t>
            </a:r>
            <a:r>
              <a:rPr lang="zh-TW" altLang="en-US" dirty="0">
                <a:cs typeface="Times New Roman" pitchFamily="18" charset="0"/>
              </a:rPr>
              <a:t>的頻率搖動產生諧波具有</a:t>
            </a:r>
            <a:r>
              <a:rPr lang="en-US" altLang="zh-TW" dirty="0">
                <a:cs typeface="Times New Roman" pitchFamily="18" charset="0"/>
              </a:rPr>
              <a:t>1.5 mm </a:t>
            </a:r>
            <a:r>
              <a:rPr lang="zh-TW" altLang="en-US" dirty="0">
                <a:cs typeface="Times New Roman" pitchFamily="18" charset="0"/>
              </a:rPr>
              <a:t>振幅。其弦線密度</a:t>
            </a:r>
            <a:r>
              <a:rPr lang="en-US" altLang="zh-TW" dirty="0">
                <a:cs typeface="Times New Roman" pitchFamily="18" charset="0"/>
              </a:rPr>
              <a:t>(</a:t>
            </a:r>
            <a:r>
              <a:rPr lang="el-GR" altLang="zh-TW" i="1" dirty="0">
                <a:cs typeface="Times New Roman" pitchFamily="18" charset="0"/>
              </a:rPr>
              <a:t>μ</a:t>
            </a:r>
            <a:r>
              <a:rPr lang="en-US" altLang="zh-TW" dirty="0">
                <a:cs typeface="Times New Roman" pitchFamily="18" charset="0"/>
              </a:rPr>
              <a:t>)</a:t>
            </a:r>
            <a:r>
              <a:rPr lang="zh-TW" altLang="en-US" dirty="0">
                <a:cs typeface="Times New Roman" pitchFamily="18" charset="0"/>
              </a:rPr>
              <a:t>為 </a:t>
            </a:r>
            <a:r>
              <a:rPr lang="en-US" altLang="zh-TW" dirty="0">
                <a:cs typeface="Times New Roman" pitchFamily="18" charset="0"/>
              </a:rPr>
              <a:t>2 g/m</a:t>
            </a:r>
            <a:r>
              <a:rPr lang="zh-TW" altLang="en-US" dirty="0">
                <a:cs typeface="Times New Roman" pitchFamily="18" charset="0"/>
              </a:rPr>
              <a:t>。如果弦的張力為 </a:t>
            </a:r>
            <a:r>
              <a:rPr lang="en-US" altLang="zh-TW" dirty="0">
                <a:cs typeface="Times New Roman" pitchFamily="18" charset="0"/>
              </a:rPr>
              <a:t>15 N</a:t>
            </a:r>
            <a:r>
              <a:rPr lang="zh-TW" altLang="en-US" dirty="0">
                <a:cs typeface="Times New Roman" pitchFamily="18" charset="0"/>
              </a:rPr>
              <a:t>，則其波源所提供的平均功率為何？ </a:t>
            </a:r>
            <a:endParaRPr lang="zh-TW" altLang="en-US" dirty="0"/>
          </a:p>
        </p:txBody>
      </p:sp>
      <p:sp>
        <p:nvSpPr>
          <p:cNvPr id="4" name="頁尾版面配置區 3">
            <a:extLst>
              <a:ext uri="{FF2B5EF4-FFF2-40B4-BE49-F238E27FC236}">
                <a16:creationId xmlns:a16="http://schemas.microsoft.com/office/drawing/2014/main" id="{8F3F99BA-8811-480C-8657-73D4B3884E90}"/>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C0E6EBFB-BDCD-4C57-A569-AF5214965458}"/>
              </a:ext>
            </a:extLst>
          </p:cNvPr>
          <p:cNvSpPr>
            <a:spLocks noGrp="1"/>
          </p:cNvSpPr>
          <p:nvPr>
            <p:ph type="sldNum" sz="quarter" idx="12"/>
          </p:nvPr>
        </p:nvSpPr>
        <p:spPr/>
        <p:txBody>
          <a:bodyPr/>
          <a:lstStyle/>
          <a:p>
            <a:fld id="{FFF700D2-071F-440E-A3FF-180D34BA4EC8}" type="slidenum">
              <a:rPr lang="en-GB" smtClean="0"/>
              <a:t>64</a:t>
            </a:fld>
            <a:endParaRPr lang="en-GB"/>
          </a:p>
        </p:txBody>
      </p:sp>
      <p:sp>
        <p:nvSpPr>
          <p:cNvPr id="8" name="箭號: 有線條的向右箭號 7">
            <a:hlinkClick r:id="rId2" action="ppaction://hlinkfile"/>
            <a:extLst>
              <a:ext uri="{FF2B5EF4-FFF2-40B4-BE49-F238E27FC236}">
                <a16:creationId xmlns:a16="http://schemas.microsoft.com/office/drawing/2014/main" id="{AE655811-C220-4094-90D0-ED2E5827BDC3}"/>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24731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5E38170-88A3-4138-ADCF-5CF3EFEFD293}"/>
              </a:ext>
            </a:extLst>
          </p:cNvPr>
          <p:cNvSpPr>
            <a:spLocks noGrp="1"/>
          </p:cNvSpPr>
          <p:nvPr>
            <p:ph type="title"/>
          </p:nvPr>
        </p:nvSpPr>
        <p:spPr/>
        <p:txBody>
          <a:bodyPr/>
          <a:lstStyle/>
          <a:p>
            <a:r>
              <a:rPr lang="en-US" altLang="zh-TW" dirty="0"/>
              <a:t>16.1 </a:t>
            </a:r>
            <a:r>
              <a:rPr lang="zh-TW" altLang="en-US" dirty="0"/>
              <a:t>波的特性</a:t>
            </a:r>
          </a:p>
        </p:txBody>
      </p:sp>
      <p:sp>
        <p:nvSpPr>
          <p:cNvPr id="7" name="內容版面配置區 6">
            <a:extLst>
              <a:ext uri="{FF2B5EF4-FFF2-40B4-BE49-F238E27FC236}">
                <a16:creationId xmlns:a16="http://schemas.microsoft.com/office/drawing/2014/main" id="{214609C9-3FD0-4F3F-8CD4-974C7CDBC113}"/>
              </a:ext>
            </a:extLst>
          </p:cNvPr>
          <p:cNvSpPr>
            <a:spLocks noGrp="1"/>
          </p:cNvSpPr>
          <p:nvPr>
            <p:ph sz="half" idx="1"/>
          </p:nvPr>
        </p:nvSpPr>
        <p:spPr>
          <a:xfrm>
            <a:off x="457200" y="1340768"/>
            <a:ext cx="4191000" cy="5040560"/>
          </a:xfrm>
        </p:spPr>
        <p:txBody>
          <a:bodyPr/>
          <a:lstStyle/>
          <a:p>
            <a:pPr>
              <a:lnSpc>
                <a:spcPct val="150000"/>
              </a:lnSpc>
            </a:pPr>
            <a:r>
              <a:rPr lang="zh-TW" altLang="en-US" dirty="0">
                <a:cs typeface="Times New Roman" pitchFamily="18" charset="0"/>
              </a:rPr>
              <a:t>圖 </a:t>
            </a:r>
            <a:r>
              <a:rPr lang="en-US" altLang="zh-TW" dirty="0" err="1">
                <a:cs typeface="Times New Roman" pitchFamily="18" charset="0"/>
              </a:rPr>
              <a:t>16.2a</a:t>
            </a:r>
            <a:r>
              <a:rPr lang="zh-TW" altLang="en-US" dirty="0">
                <a:cs typeface="Times New Roman" pitchFamily="18" charset="0"/>
              </a:rPr>
              <a:t> 所示，弦一端被固定，如果自由端被瞬間地移動一下，一個擾動將沿著弦傳遞。由平衡狀態產生的短暫擾動被稱為</a:t>
            </a:r>
            <a:r>
              <a:rPr lang="zh-TW" altLang="en-US" b="1" dirty="0">
                <a:solidFill>
                  <a:srgbClr val="C00000"/>
                </a:solidFill>
                <a:cs typeface="Times New Roman" pitchFamily="18" charset="0"/>
              </a:rPr>
              <a:t>脈波</a:t>
            </a:r>
            <a:r>
              <a:rPr lang="en-US" altLang="zh-TW" dirty="0">
                <a:cs typeface="Times New Roman" pitchFamily="18" charset="0"/>
              </a:rPr>
              <a:t>(wave pulse)</a:t>
            </a:r>
            <a:r>
              <a:rPr lang="zh-TW" altLang="en-US" dirty="0">
                <a:cs typeface="Times New Roman" pitchFamily="18" charset="0"/>
              </a:rPr>
              <a:t>。</a:t>
            </a:r>
            <a:endParaRPr lang="zh-TW" altLang="en-US" dirty="0"/>
          </a:p>
        </p:txBody>
      </p:sp>
      <p:pic>
        <p:nvPicPr>
          <p:cNvPr id="9" name="內容版面配置區 8">
            <a:extLst>
              <a:ext uri="{FF2B5EF4-FFF2-40B4-BE49-F238E27FC236}">
                <a16:creationId xmlns:a16="http://schemas.microsoft.com/office/drawing/2014/main" id="{B3C24E7F-061F-4FD8-AF24-BAC7666C17D4}"/>
              </a:ext>
            </a:extLst>
          </p:cNvPr>
          <p:cNvPicPr>
            <a:picLocks noGrp="1" noChangeAspect="1"/>
          </p:cNvPicPr>
          <p:nvPr>
            <p:ph sz="half" idx="2"/>
          </p:nvPr>
        </p:nvPicPr>
        <p:blipFill>
          <a:blip r:embed="rId2"/>
          <a:stretch>
            <a:fillRect/>
          </a:stretch>
        </p:blipFill>
        <p:spPr>
          <a:xfrm>
            <a:off x="4894934" y="1341438"/>
            <a:ext cx="3545132" cy="5040312"/>
          </a:xfrm>
          <a:prstGeom prst="rect">
            <a:avLst/>
          </a:prstGeom>
        </p:spPr>
      </p:pic>
      <p:sp>
        <p:nvSpPr>
          <p:cNvPr id="4" name="頁尾版面配置區 3">
            <a:extLst>
              <a:ext uri="{FF2B5EF4-FFF2-40B4-BE49-F238E27FC236}">
                <a16:creationId xmlns:a16="http://schemas.microsoft.com/office/drawing/2014/main" id="{3E643D3F-637B-431C-9847-C38525A138D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34976529-7F22-419E-9D83-F695DAAC837B}"/>
              </a:ext>
            </a:extLst>
          </p:cNvPr>
          <p:cNvSpPr>
            <a:spLocks noGrp="1"/>
          </p:cNvSpPr>
          <p:nvPr>
            <p:ph type="sldNum" sz="quarter" idx="12"/>
          </p:nvPr>
        </p:nvSpPr>
        <p:spPr/>
        <p:txBody>
          <a:bodyPr/>
          <a:lstStyle/>
          <a:p>
            <a:fld id="{FFF700D2-071F-440E-A3FF-180D34BA4EC8}" type="slidenum">
              <a:rPr lang="en-GB" smtClean="0"/>
              <a:t>7</a:t>
            </a:fld>
            <a:endParaRPr lang="en-GB"/>
          </a:p>
        </p:txBody>
      </p:sp>
    </p:spTree>
    <p:extLst>
      <p:ext uri="{BB962C8B-B14F-4D97-AF65-F5344CB8AC3E}">
        <p14:creationId xmlns:p14="http://schemas.microsoft.com/office/powerpoint/2010/main" val="292793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5E38170-88A3-4138-ADCF-5CF3EFEFD293}"/>
              </a:ext>
            </a:extLst>
          </p:cNvPr>
          <p:cNvSpPr>
            <a:spLocks noGrp="1"/>
          </p:cNvSpPr>
          <p:nvPr>
            <p:ph type="title"/>
          </p:nvPr>
        </p:nvSpPr>
        <p:spPr/>
        <p:txBody>
          <a:bodyPr/>
          <a:lstStyle/>
          <a:p>
            <a:r>
              <a:rPr lang="en-US" altLang="zh-TW" dirty="0"/>
              <a:t>16.1 </a:t>
            </a:r>
            <a:r>
              <a:rPr lang="zh-TW" altLang="en-US" dirty="0"/>
              <a:t>波的特性</a:t>
            </a:r>
          </a:p>
        </p:txBody>
      </p:sp>
      <p:sp>
        <p:nvSpPr>
          <p:cNvPr id="7" name="內容版面配置區 6">
            <a:extLst>
              <a:ext uri="{FF2B5EF4-FFF2-40B4-BE49-F238E27FC236}">
                <a16:creationId xmlns:a16="http://schemas.microsoft.com/office/drawing/2014/main" id="{214609C9-3FD0-4F3F-8CD4-974C7CDBC113}"/>
              </a:ext>
            </a:extLst>
          </p:cNvPr>
          <p:cNvSpPr>
            <a:spLocks noGrp="1"/>
          </p:cNvSpPr>
          <p:nvPr>
            <p:ph sz="half" idx="1"/>
          </p:nvPr>
        </p:nvSpPr>
        <p:spPr>
          <a:xfrm>
            <a:off x="457200" y="1340768"/>
            <a:ext cx="4546848" cy="5040560"/>
          </a:xfrm>
        </p:spPr>
        <p:txBody>
          <a:bodyPr>
            <a:normAutofit/>
          </a:bodyPr>
          <a:lstStyle/>
          <a:p>
            <a:r>
              <a:rPr lang="zh-TW" altLang="en-US" dirty="0">
                <a:cs typeface="Times New Roman" pitchFamily="18" charset="0"/>
              </a:rPr>
              <a:t>在脈波通過後，弦的每段將回到其平衡位置。當活塞在一管內被瞬間地向右擠壓，如圖 </a:t>
            </a:r>
            <a:r>
              <a:rPr lang="en-US" altLang="zh-TW" dirty="0" err="1">
                <a:cs typeface="Times New Roman" pitchFamily="18" charset="0"/>
              </a:rPr>
              <a:t>16.2b</a:t>
            </a:r>
            <a:r>
              <a:rPr lang="zh-TW" altLang="en-US" dirty="0">
                <a:cs typeface="Times New Roman" pitchFamily="18" charset="0"/>
              </a:rPr>
              <a:t>，在前端的空氣被</a:t>
            </a:r>
            <a:r>
              <a:rPr lang="zh-TW" altLang="en-US" b="1" dirty="0">
                <a:solidFill>
                  <a:srgbClr val="C00000"/>
                </a:solidFill>
                <a:cs typeface="Times New Roman" pitchFamily="18" charset="0"/>
              </a:rPr>
              <a:t>壓縮</a:t>
            </a:r>
            <a:r>
              <a:rPr lang="zh-TW" altLang="en-US" dirty="0">
                <a:cs typeface="Times New Roman" pitchFamily="18" charset="0"/>
              </a:rPr>
              <a:t>，導致局部密度增加空氣分子傳送此壓縮</a:t>
            </a:r>
            <a:r>
              <a:rPr lang="en-US" altLang="zh-TW" dirty="0">
                <a:cs typeface="Times New Roman" pitchFamily="18" charset="0"/>
              </a:rPr>
              <a:t>(compression)</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如果活塞被瞬間拉到左邊，空氣分子</a:t>
            </a:r>
            <a:r>
              <a:rPr lang="zh-TW" altLang="en-US" b="1" dirty="0">
                <a:solidFill>
                  <a:srgbClr val="C00000"/>
                </a:solidFill>
                <a:cs typeface="Times New Roman" pitchFamily="18" charset="0"/>
              </a:rPr>
              <a:t>稀疏</a:t>
            </a:r>
            <a:r>
              <a:rPr lang="en-US" altLang="zh-TW" dirty="0">
                <a:cs typeface="Times New Roman" pitchFamily="18" charset="0"/>
              </a:rPr>
              <a:t>(rarefaction)</a:t>
            </a:r>
            <a:r>
              <a:rPr lang="zh-TW" altLang="en-US" dirty="0">
                <a:cs typeface="Times New Roman" pitchFamily="18" charset="0"/>
              </a:rPr>
              <a:t>區域會沿著管子傳遞。 </a:t>
            </a:r>
          </a:p>
        </p:txBody>
      </p:sp>
      <p:pic>
        <p:nvPicPr>
          <p:cNvPr id="9" name="內容版面配置區 8">
            <a:extLst>
              <a:ext uri="{FF2B5EF4-FFF2-40B4-BE49-F238E27FC236}">
                <a16:creationId xmlns:a16="http://schemas.microsoft.com/office/drawing/2014/main" id="{B3C24E7F-061F-4FD8-AF24-BAC7666C17D4}"/>
              </a:ext>
            </a:extLst>
          </p:cNvPr>
          <p:cNvPicPr>
            <a:picLocks noGrp="1" noChangeAspect="1"/>
          </p:cNvPicPr>
          <p:nvPr>
            <p:ph sz="half" idx="2"/>
          </p:nvPr>
        </p:nvPicPr>
        <p:blipFill>
          <a:blip r:embed="rId2"/>
          <a:stretch>
            <a:fillRect/>
          </a:stretch>
        </p:blipFill>
        <p:spPr>
          <a:xfrm>
            <a:off x="4894934" y="1341438"/>
            <a:ext cx="3545132" cy="5040312"/>
          </a:xfrm>
          <a:prstGeom prst="rect">
            <a:avLst/>
          </a:prstGeom>
        </p:spPr>
      </p:pic>
      <p:sp>
        <p:nvSpPr>
          <p:cNvPr id="4" name="頁尾版面配置區 3">
            <a:extLst>
              <a:ext uri="{FF2B5EF4-FFF2-40B4-BE49-F238E27FC236}">
                <a16:creationId xmlns:a16="http://schemas.microsoft.com/office/drawing/2014/main" id="{3E643D3F-637B-431C-9847-C38525A138D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34976529-7F22-419E-9D83-F695DAAC837B}"/>
              </a:ext>
            </a:extLst>
          </p:cNvPr>
          <p:cNvSpPr>
            <a:spLocks noGrp="1"/>
          </p:cNvSpPr>
          <p:nvPr>
            <p:ph type="sldNum" sz="quarter" idx="12"/>
          </p:nvPr>
        </p:nvSpPr>
        <p:spPr/>
        <p:txBody>
          <a:bodyPr/>
          <a:lstStyle/>
          <a:p>
            <a:fld id="{FFF700D2-071F-440E-A3FF-180D34BA4EC8}" type="slidenum">
              <a:rPr lang="en-GB" smtClean="0"/>
              <a:t>8</a:t>
            </a:fld>
            <a:endParaRPr lang="en-GB"/>
          </a:p>
        </p:txBody>
      </p:sp>
    </p:spTree>
    <p:extLst>
      <p:ext uri="{BB962C8B-B14F-4D97-AF65-F5344CB8AC3E}">
        <p14:creationId xmlns:p14="http://schemas.microsoft.com/office/powerpoint/2010/main" val="349461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5E38170-88A3-4138-ADCF-5CF3EFEFD293}"/>
              </a:ext>
            </a:extLst>
          </p:cNvPr>
          <p:cNvSpPr>
            <a:spLocks noGrp="1"/>
          </p:cNvSpPr>
          <p:nvPr>
            <p:ph type="title"/>
          </p:nvPr>
        </p:nvSpPr>
        <p:spPr/>
        <p:txBody>
          <a:bodyPr/>
          <a:lstStyle/>
          <a:p>
            <a:r>
              <a:rPr lang="en-US" altLang="zh-TW" dirty="0"/>
              <a:t>16.1 </a:t>
            </a:r>
            <a:r>
              <a:rPr lang="zh-TW" altLang="en-US" dirty="0"/>
              <a:t>波的特性</a:t>
            </a:r>
          </a:p>
        </p:txBody>
      </p:sp>
      <p:sp>
        <p:nvSpPr>
          <p:cNvPr id="7" name="內容版面配置區 6">
            <a:extLst>
              <a:ext uri="{FF2B5EF4-FFF2-40B4-BE49-F238E27FC236}">
                <a16:creationId xmlns:a16="http://schemas.microsoft.com/office/drawing/2014/main" id="{214609C9-3FD0-4F3F-8CD4-974C7CDBC113}"/>
              </a:ext>
            </a:extLst>
          </p:cNvPr>
          <p:cNvSpPr>
            <a:spLocks noGrp="1"/>
          </p:cNvSpPr>
          <p:nvPr>
            <p:ph sz="half" idx="1"/>
          </p:nvPr>
        </p:nvSpPr>
        <p:spPr/>
        <p:txBody>
          <a:bodyPr/>
          <a:lstStyle/>
          <a:p>
            <a:pPr>
              <a:lnSpc>
                <a:spcPts val="4000"/>
              </a:lnSpc>
            </a:pPr>
            <a:r>
              <a:rPr lang="zh-TW" altLang="en-US" b="1" dirty="0">
                <a:solidFill>
                  <a:srgbClr val="C00000"/>
                </a:solidFill>
                <a:cs typeface="Times New Roman" pitchFamily="18" charset="0"/>
              </a:rPr>
              <a:t>橫波</a:t>
            </a:r>
            <a:r>
              <a:rPr lang="en-US" altLang="zh-TW" dirty="0">
                <a:cs typeface="Times New Roman" pitchFamily="18" charset="0"/>
              </a:rPr>
              <a:t>(transverse wave)</a:t>
            </a:r>
            <a:r>
              <a:rPr lang="zh-TW" altLang="en-US" dirty="0">
                <a:cs typeface="Times New Roman" pitchFamily="18" charset="0"/>
              </a:rPr>
              <a:t>如圖 </a:t>
            </a:r>
            <a:r>
              <a:rPr lang="en-US" altLang="zh-TW" dirty="0" err="1">
                <a:cs typeface="Times New Roman" pitchFamily="18" charset="0"/>
              </a:rPr>
              <a:t>16.2a</a:t>
            </a:r>
            <a:r>
              <a:rPr lang="en-US" altLang="zh-TW" dirty="0">
                <a:cs typeface="Times New Roman" pitchFamily="18" charset="0"/>
              </a:rPr>
              <a:t> </a:t>
            </a:r>
            <a:r>
              <a:rPr lang="zh-TW" altLang="en-US" dirty="0">
                <a:cs typeface="Times New Roman" pitchFamily="18" charset="0"/>
              </a:rPr>
              <a:t>所示，粒子的位移垂直於波的行進方向。</a:t>
            </a:r>
            <a:endParaRPr lang="en-US" altLang="zh-TW" dirty="0">
              <a:cs typeface="Times New Roman" pitchFamily="18" charset="0"/>
            </a:endParaRPr>
          </a:p>
          <a:p>
            <a:pPr>
              <a:lnSpc>
                <a:spcPts val="4000"/>
              </a:lnSpc>
            </a:pPr>
            <a:r>
              <a:rPr lang="zh-TW" altLang="en-US" b="1" dirty="0">
                <a:solidFill>
                  <a:srgbClr val="C00000"/>
                </a:solidFill>
                <a:cs typeface="Times New Roman" pitchFamily="18" charset="0"/>
              </a:rPr>
              <a:t>縱波</a:t>
            </a:r>
            <a:r>
              <a:rPr lang="en-US" altLang="zh-TW" dirty="0">
                <a:cs typeface="Times New Roman" pitchFamily="18" charset="0"/>
              </a:rPr>
              <a:t>(longitudinal wave)</a:t>
            </a:r>
            <a:r>
              <a:rPr lang="zh-TW" altLang="en-US" dirty="0">
                <a:cs typeface="Times New Roman" pitchFamily="18" charset="0"/>
              </a:rPr>
              <a:t>如圖 </a:t>
            </a:r>
            <a:r>
              <a:rPr lang="en-US" altLang="zh-TW" dirty="0" err="1">
                <a:cs typeface="Times New Roman" pitchFamily="18" charset="0"/>
              </a:rPr>
              <a:t>16.2b</a:t>
            </a:r>
            <a:r>
              <a:rPr lang="en-US" altLang="zh-TW" dirty="0">
                <a:cs typeface="Times New Roman" pitchFamily="18" charset="0"/>
              </a:rPr>
              <a:t> </a:t>
            </a:r>
            <a:r>
              <a:rPr lang="zh-TW" altLang="en-US" dirty="0">
                <a:cs typeface="Times New Roman" pitchFamily="18" charset="0"/>
              </a:rPr>
              <a:t>所示，粒子的位移沿著波前進的方向。</a:t>
            </a:r>
            <a:endParaRPr lang="en-US" altLang="zh-TW" dirty="0">
              <a:cs typeface="Times New Roman" pitchFamily="18" charset="0"/>
            </a:endParaRPr>
          </a:p>
        </p:txBody>
      </p:sp>
      <p:pic>
        <p:nvPicPr>
          <p:cNvPr id="9" name="內容版面配置區 8">
            <a:extLst>
              <a:ext uri="{FF2B5EF4-FFF2-40B4-BE49-F238E27FC236}">
                <a16:creationId xmlns:a16="http://schemas.microsoft.com/office/drawing/2014/main" id="{B3C24E7F-061F-4FD8-AF24-BAC7666C17D4}"/>
              </a:ext>
            </a:extLst>
          </p:cNvPr>
          <p:cNvPicPr>
            <a:picLocks noGrp="1" noChangeAspect="1"/>
          </p:cNvPicPr>
          <p:nvPr>
            <p:ph sz="half" idx="2"/>
          </p:nvPr>
        </p:nvPicPr>
        <p:blipFill>
          <a:blip r:embed="rId2"/>
          <a:stretch>
            <a:fillRect/>
          </a:stretch>
        </p:blipFill>
        <p:spPr>
          <a:xfrm>
            <a:off x="4894934" y="1341438"/>
            <a:ext cx="3545132" cy="5040312"/>
          </a:xfrm>
          <a:prstGeom prst="rect">
            <a:avLst/>
          </a:prstGeom>
        </p:spPr>
      </p:pic>
      <p:sp>
        <p:nvSpPr>
          <p:cNvPr id="4" name="頁尾版面配置區 3">
            <a:extLst>
              <a:ext uri="{FF2B5EF4-FFF2-40B4-BE49-F238E27FC236}">
                <a16:creationId xmlns:a16="http://schemas.microsoft.com/office/drawing/2014/main" id="{3E643D3F-637B-431C-9847-C38525A138D5}"/>
              </a:ext>
            </a:extLst>
          </p:cNvPr>
          <p:cNvSpPr>
            <a:spLocks noGrp="1"/>
          </p:cNvSpPr>
          <p:nvPr>
            <p:ph type="ftr" sz="quarter" idx="11"/>
          </p:nvPr>
        </p:nvSpPr>
        <p:spPr/>
        <p:txBody>
          <a:bodyPr/>
          <a:lstStyle/>
          <a:p>
            <a:r>
              <a:rPr lang="zh-TW" altLang="en-US"/>
              <a:t>第</a:t>
            </a:r>
            <a:r>
              <a:rPr lang="en-US" altLang="zh-TW"/>
              <a:t>16</a:t>
            </a:r>
            <a:r>
              <a:rPr lang="zh-TW" altLang="en-US"/>
              <a:t>章 力學波</a:t>
            </a:r>
            <a:endParaRPr lang="en-GB"/>
          </a:p>
        </p:txBody>
      </p:sp>
      <p:sp>
        <p:nvSpPr>
          <p:cNvPr id="5" name="投影片編號版面配置區 4">
            <a:extLst>
              <a:ext uri="{FF2B5EF4-FFF2-40B4-BE49-F238E27FC236}">
                <a16:creationId xmlns:a16="http://schemas.microsoft.com/office/drawing/2014/main" id="{34976529-7F22-419E-9D83-F695DAAC837B}"/>
              </a:ext>
            </a:extLst>
          </p:cNvPr>
          <p:cNvSpPr>
            <a:spLocks noGrp="1"/>
          </p:cNvSpPr>
          <p:nvPr>
            <p:ph type="sldNum" sz="quarter" idx="12"/>
          </p:nvPr>
        </p:nvSpPr>
        <p:spPr/>
        <p:txBody>
          <a:bodyPr/>
          <a:lstStyle/>
          <a:p>
            <a:fld id="{FFF700D2-071F-440E-A3FF-180D34BA4EC8}" type="slidenum">
              <a:rPr lang="en-GB" smtClean="0"/>
              <a:t>9</a:t>
            </a:fld>
            <a:endParaRPr lang="en-GB"/>
          </a:p>
        </p:txBody>
      </p:sp>
    </p:spTree>
    <p:extLst>
      <p:ext uri="{BB962C8B-B14F-4D97-AF65-F5344CB8AC3E}">
        <p14:creationId xmlns:p14="http://schemas.microsoft.com/office/powerpoint/2010/main" val="1665427620"/>
      </p:ext>
    </p:extLst>
  </p:cSld>
  <p:clrMapOvr>
    <a:masterClrMapping/>
  </p:clrMapOvr>
</p:sld>
</file>

<file path=ppt/theme/theme1.xml><?xml version="1.0" encoding="utf-8"?>
<a:theme xmlns:a="http://schemas.openxmlformats.org/drawingml/2006/main" name="PHY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HYS.potx" id="{98E04493-CB15-4BD8-BACC-575DD2A1C759}" vid="{E35F2D3A-49ED-4280-A7AD-151964FEB1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PHYS</Template>
  <TotalTime>1366</TotalTime>
  <Words>4374</Words>
  <Application>Microsoft Office PowerPoint</Application>
  <PresentationFormat>如螢幕大小 (4:3)</PresentationFormat>
  <Paragraphs>334</Paragraphs>
  <Slides>64</Slides>
  <Notes>0</Notes>
  <HiddenSlides>0</HiddenSlides>
  <MMClips>0</MMClips>
  <ScaleCrop>false</ScaleCrop>
  <HeadingPairs>
    <vt:vector size="8" baseType="variant">
      <vt:variant>
        <vt:lpstr>使用字型</vt:lpstr>
      </vt:variant>
      <vt:variant>
        <vt:i4>5</vt:i4>
      </vt:variant>
      <vt:variant>
        <vt:lpstr>佈景主題</vt:lpstr>
      </vt:variant>
      <vt:variant>
        <vt:i4>1</vt:i4>
      </vt:variant>
      <vt:variant>
        <vt:lpstr>內嵌 OLE 伺服程式</vt:lpstr>
      </vt:variant>
      <vt:variant>
        <vt:i4>1</vt:i4>
      </vt:variant>
      <vt:variant>
        <vt:lpstr>投影片標題</vt:lpstr>
      </vt:variant>
      <vt:variant>
        <vt:i4>64</vt:i4>
      </vt:variant>
    </vt:vector>
  </HeadingPairs>
  <TitlesOfParts>
    <vt:vector size="71" baseType="lpstr">
      <vt:lpstr>標楷體</vt:lpstr>
      <vt:lpstr>Arial</vt:lpstr>
      <vt:lpstr>Calibri</vt:lpstr>
      <vt:lpstr>Times New Roman</vt:lpstr>
      <vt:lpstr>Wingdings</vt:lpstr>
      <vt:lpstr>PHYS</vt:lpstr>
      <vt:lpstr>MathType 6.0 Equation</vt:lpstr>
      <vt:lpstr>PowerPoint 簡報</vt:lpstr>
      <vt:lpstr>普通物理學(第三版) 原著：Harris Benson</vt:lpstr>
      <vt:lpstr>第 16 章 力學波</vt:lpstr>
      <vt:lpstr>本章要點</vt:lpstr>
      <vt:lpstr>本章內容</vt:lpstr>
      <vt:lpstr>16.1 波的特性</vt:lpstr>
      <vt:lpstr>16.1 波的特性</vt:lpstr>
      <vt:lpstr>16.1 波的特性</vt:lpstr>
      <vt:lpstr>16.1 波的特性</vt:lpstr>
      <vt:lpstr>16.1 波的特性</vt:lpstr>
      <vt:lpstr>16.1 波的特性</vt:lpstr>
      <vt:lpstr>16.1 波的特性</vt:lpstr>
      <vt:lpstr>16.1 波的特性</vt:lpstr>
      <vt:lpstr>16.1 波的特性</vt:lpstr>
      <vt:lpstr>16.2 波的疊加</vt:lpstr>
      <vt:lpstr>16.2 波的疊加</vt:lpstr>
      <vt:lpstr>16.2 波的疊加</vt:lpstr>
      <vt:lpstr>16.2 波的疊加</vt:lpstr>
      <vt:lpstr>16.2 波的疊加</vt:lpstr>
      <vt:lpstr>16.3 弦上脈波的速率</vt:lpstr>
      <vt:lpstr>16.3 弦上脈波的速率</vt:lpstr>
      <vt:lpstr>16.3 弦上脈波的速率</vt:lpstr>
      <vt:lpstr>16.3 弦上脈波的速率</vt:lpstr>
      <vt:lpstr>16.3 弦上脈波的速率</vt:lpstr>
      <vt:lpstr>例題 16.1</vt:lpstr>
      <vt:lpstr>16.4 反射及透射</vt:lpstr>
      <vt:lpstr>16.4 反射及透射</vt:lpstr>
      <vt:lpstr>16.4 反射及透射</vt:lpstr>
      <vt:lpstr>16.4 反射及透射</vt:lpstr>
      <vt:lpstr>16.4 反射及透射</vt:lpstr>
      <vt:lpstr>16.4 反射及透射</vt:lpstr>
      <vt:lpstr>16.5 行進波</vt:lpstr>
      <vt:lpstr>16.5 行進波</vt:lpstr>
      <vt:lpstr>16.5 行進波</vt:lpstr>
      <vt:lpstr>16.5 行進波</vt:lpstr>
      <vt:lpstr>16.6 行進諧波</vt:lpstr>
      <vt:lpstr>16.6 行進諧波</vt:lpstr>
      <vt:lpstr>16.6 行進諧波</vt:lpstr>
      <vt:lpstr>16.6 行進諧波</vt:lpstr>
      <vt:lpstr>16.6 行進諧波</vt:lpstr>
      <vt:lpstr>16.6 行進諧波</vt:lpstr>
      <vt:lpstr>16.6 行進諧波</vt:lpstr>
      <vt:lpstr>例題 16.2</vt:lpstr>
      <vt:lpstr>例題 16.3</vt:lpstr>
      <vt:lpstr>16.7 駐波</vt:lpstr>
      <vt:lpstr>16.7 駐波</vt:lpstr>
      <vt:lpstr>16.7 駐波</vt:lpstr>
      <vt:lpstr>16.7 駐波</vt:lpstr>
      <vt:lpstr>16.8 弦上共振駐波</vt:lpstr>
      <vt:lpstr>16.8 弦上共振駐波</vt:lpstr>
      <vt:lpstr>16.8 弦上共振駐波</vt:lpstr>
      <vt:lpstr>16.8 弦上共振駐波</vt:lpstr>
      <vt:lpstr>16.8 弦上共振駐波</vt:lpstr>
      <vt:lpstr>16.8 弦上共振駐波</vt:lpstr>
      <vt:lpstr>16.8 弦上共振駐波</vt:lpstr>
      <vt:lpstr>16.8 弦上共振駐波</vt:lpstr>
      <vt:lpstr>16.9 波動方程式</vt:lpstr>
      <vt:lpstr>16.9 波動方程式</vt:lpstr>
      <vt:lpstr>16.10 弦上能量的傳輸</vt:lpstr>
      <vt:lpstr>16.10 弦上能量的傳輸</vt:lpstr>
      <vt:lpstr>16.10 弦上能量的傳輸</vt:lpstr>
      <vt:lpstr>16.10 弦上能量的傳輸</vt:lpstr>
      <vt:lpstr>16.10 弦上能量的傳輸</vt:lpstr>
      <vt:lpstr>例題 16.4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Fenny Lee</cp:lastModifiedBy>
  <cp:revision>232</cp:revision>
  <dcterms:modified xsi:type="dcterms:W3CDTF">2020-06-15T05:57:15Z</dcterms:modified>
</cp:coreProperties>
</file>